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59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7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76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26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3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72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5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5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8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83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35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8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99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ACBBD-8BEE-49A8-9F0A-F44C496AD002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14E6-CC5C-499C-AD2A-F0E7B3E27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37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51520" y="340907"/>
            <a:ext cx="334837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>
                <a:solidFill>
                  <a:srgbClr val="FFFF00"/>
                </a:solidFill>
              </a:rPr>
              <a:t>Opferung Isaaks</a:t>
            </a:r>
          </a:p>
          <a:p>
            <a:r>
              <a:rPr lang="de-DE" sz="1800" dirty="0" smtClean="0">
                <a:solidFill>
                  <a:srgbClr val="FFFF00"/>
                </a:solidFill>
              </a:rPr>
              <a:t>(1. Mose 22)</a:t>
            </a:r>
            <a:endParaRPr lang="de-DE" sz="1800" dirty="0">
              <a:solidFill>
                <a:srgbClr val="FFFF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27534"/>
            <a:ext cx="4726153" cy="39600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115616" y="4227934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Julius Schnorr v. Carolsfeld 1860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2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51520" y="339502"/>
            <a:ext cx="334837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>
                <a:solidFill>
                  <a:srgbClr val="FFFF00"/>
                </a:solidFill>
              </a:rPr>
              <a:t>Opferung Isaaks</a:t>
            </a:r>
          </a:p>
          <a:p>
            <a:r>
              <a:rPr lang="de-DE" sz="1800" dirty="0" smtClean="0">
                <a:solidFill>
                  <a:srgbClr val="FFFF00"/>
                </a:solidFill>
              </a:rPr>
              <a:t>(1. Mose 22)</a:t>
            </a:r>
            <a:endParaRPr lang="de-DE" sz="1800" dirty="0">
              <a:solidFill>
                <a:srgbClr val="FFFF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90458"/>
            <a:ext cx="3960000" cy="39600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555776" y="426574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Mark </a:t>
            </a:r>
            <a:r>
              <a:rPr lang="de-DE" sz="1200" dirty="0" err="1" smtClean="0">
                <a:solidFill>
                  <a:schemeClr val="bg1"/>
                </a:solidFill>
              </a:rPr>
              <a:t>Cagall</a:t>
            </a:r>
            <a:r>
              <a:rPr lang="de-DE" sz="1200" dirty="0" smtClean="0">
                <a:solidFill>
                  <a:schemeClr val="bg1"/>
                </a:solidFill>
              </a:rPr>
              <a:t> 1960 - 1966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8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43708" y="339502"/>
            <a:ext cx="5256584" cy="648071"/>
          </a:xfrm>
        </p:spPr>
        <p:txBody>
          <a:bodyPr>
            <a:normAutofit fontScale="90000"/>
          </a:bodyPr>
          <a:lstStyle/>
          <a:p>
            <a:r>
              <a:rPr lang="de-DE" sz="3600" dirty="0" smtClean="0">
                <a:solidFill>
                  <a:srgbClr val="FFFF00"/>
                </a:solidFill>
              </a:rPr>
              <a:t>Opferung Isaaks (1. Mose 22)</a:t>
            </a:r>
            <a:endParaRPr lang="de-DE" sz="3600" dirty="0">
              <a:solidFill>
                <a:srgbClr val="FFFF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91680" y="1198043"/>
            <a:ext cx="1728192" cy="576064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Abraham</a:t>
            </a:r>
            <a:endParaRPr lang="de-DE" sz="2000" dirty="0" smtClean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5076056" y="1197163"/>
            <a:ext cx="324036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Himmlischer Vater</a:t>
            </a:r>
            <a:endParaRPr lang="de-DE" sz="2000" dirty="0" smtClean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611560" y="1851670"/>
            <a:ext cx="7992888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572000" y="1131590"/>
            <a:ext cx="0" cy="36004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95536" y="2067694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Ungemein gütiger Vater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Auf göttlichen Befehl den Sohn nicht verschont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Abraham hat die höchste Probe seiner Liebe bestanden</a:t>
            </a:r>
            <a:br>
              <a:rPr lang="de-DE" dirty="0" smtClean="0">
                <a:solidFill>
                  <a:schemeClr val="bg1"/>
                </a:solidFill>
              </a:rPr>
            </a:b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Abraham trug selbst das Messer in seiner Hand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932040" y="2067694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Gott der Vater ist die Liebe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Der Vater hat seinen Sohn nicht verschont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Der himmlische Vater hat die höchste Probe seiner Liebe abgelegt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Der Vater hat selbst das Schwert gegen seinen Sohn gezückt (</a:t>
            </a:r>
            <a:r>
              <a:rPr lang="de-DE" dirty="0" err="1" smtClean="0">
                <a:solidFill>
                  <a:schemeClr val="bg1"/>
                </a:solidFill>
              </a:rPr>
              <a:t>Sach</a:t>
            </a:r>
            <a:r>
              <a:rPr lang="de-DE" dirty="0" smtClean="0">
                <a:solidFill>
                  <a:schemeClr val="bg1"/>
                </a:solidFill>
              </a:rPr>
              <a:t> 13,7)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43708" y="339502"/>
            <a:ext cx="5256584" cy="648071"/>
          </a:xfrm>
        </p:spPr>
        <p:txBody>
          <a:bodyPr>
            <a:normAutofit fontScale="90000"/>
          </a:bodyPr>
          <a:lstStyle/>
          <a:p>
            <a:r>
              <a:rPr lang="de-DE" sz="3600" dirty="0" smtClean="0">
                <a:solidFill>
                  <a:srgbClr val="FFFF00"/>
                </a:solidFill>
              </a:rPr>
              <a:t>Opferung Isaaks (1. Mose 22)</a:t>
            </a:r>
            <a:endParaRPr lang="de-DE" sz="3600" dirty="0">
              <a:solidFill>
                <a:srgbClr val="FFFF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91680" y="1198043"/>
            <a:ext cx="1728192" cy="576064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Isaak</a:t>
            </a:r>
            <a:endParaRPr lang="de-DE" sz="2000" dirty="0" smtClean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5076056" y="1197163"/>
            <a:ext cx="324036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Jesus Christus</a:t>
            </a:r>
            <a:endParaRPr lang="de-DE" sz="2000" dirty="0" smtClean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611560" y="1851670"/>
            <a:ext cx="7992888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572000" y="1131590"/>
            <a:ext cx="0" cy="36004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95536" y="2067694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Einziger Sohn, lange angekündigt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Geliebter Sohn (Vers 2)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Gehorsamer Sohn (ca. 33 Jahre alt)</a:t>
            </a:r>
            <a:br>
              <a:rPr lang="de-DE" dirty="0" smtClean="0">
                <a:solidFill>
                  <a:schemeClr val="bg1"/>
                </a:solidFill>
              </a:rPr>
            </a:b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Unschuldiger Sohn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932040" y="2067694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Einziger Sohn, lange angekündigt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Der Sohn der Liebe (Kol. 1,13)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Er war gehorsam bis zum Tod (Phil. 2,8)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Unschuldiger Sohn, der von keiner Sünde wusste (Hebr. 4,15)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7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339503"/>
            <a:ext cx="8640960" cy="576064"/>
          </a:xfrm>
        </p:spPr>
        <p:txBody>
          <a:bodyPr anchor="t">
            <a:normAutofit fontScale="90000"/>
          </a:bodyPr>
          <a:lstStyle/>
          <a:p>
            <a:r>
              <a:rPr lang="de-DE" sz="3600" dirty="0" smtClean="0">
                <a:solidFill>
                  <a:srgbClr val="FFFF00"/>
                </a:solidFill>
              </a:rPr>
              <a:t>Ähnlichkeit in den Umständen </a:t>
            </a:r>
            <a:r>
              <a:rPr lang="de-DE" sz="3600" b="1" dirty="0" smtClean="0">
                <a:solidFill>
                  <a:srgbClr val="FFFF00"/>
                </a:solidFill>
              </a:rPr>
              <a:t>vor der Opferung</a:t>
            </a:r>
            <a:endParaRPr lang="de-DE" sz="3600" dirty="0">
              <a:solidFill>
                <a:srgbClr val="FFFF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4572000" y="1131590"/>
            <a:ext cx="0" cy="36004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95536" y="1131590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Abraham wurde das Land </a:t>
            </a:r>
            <a:r>
              <a:rPr lang="de-DE" dirty="0" err="1" smtClean="0">
                <a:solidFill>
                  <a:schemeClr val="bg1"/>
                </a:solidFill>
              </a:rPr>
              <a:t>Morija</a:t>
            </a:r>
            <a:r>
              <a:rPr lang="de-DE" dirty="0" smtClean="0">
                <a:solidFill>
                  <a:schemeClr val="bg1"/>
                </a:solidFill>
              </a:rPr>
              <a:t> als </a:t>
            </a:r>
            <a:r>
              <a:rPr lang="de-DE" dirty="0" err="1" smtClean="0">
                <a:solidFill>
                  <a:schemeClr val="bg1"/>
                </a:solidFill>
              </a:rPr>
              <a:t>Opferort</a:t>
            </a:r>
            <a:r>
              <a:rPr lang="de-DE" dirty="0" smtClean="0">
                <a:solidFill>
                  <a:schemeClr val="bg1"/>
                </a:solidFill>
              </a:rPr>
              <a:t> angewiesen</a:t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/>
            </a:r>
            <a:br>
              <a:rPr lang="de-DE" dirty="0" smtClean="0">
                <a:solidFill>
                  <a:schemeClr val="bg1"/>
                </a:solidFill>
              </a:rPr>
            </a:br>
            <a:endParaRPr lang="de-DE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hat auf dem Weg ein Gespräch mit Abraham geführt</a:t>
            </a:r>
            <a:br>
              <a:rPr lang="de-DE" dirty="0" smtClean="0">
                <a:solidFill>
                  <a:schemeClr val="bg1"/>
                </a:solidFill>
              </a:rPr>
            </a:br>
            <a:endParaRPr lang="de-DE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trug das Holz selber</a:t>
            </a:r>
            <a:br>
              <a:rPr lang="de-DE" dirty="0" smtClean="0">
                <a:solidFill>
                  <a:schemeClr val="bg1"/>
                </a:solidFill>
              </a:rPr>
            </a:b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war am Tag der </a:t>
            </a:r>
            <a:r>
              <a:rPr lang="de-DE" dirty="0">
                <a:solidFill>
                  <a:schemeClr val="bg1"/>
                </a:solidFill>
              </a:rPr>
              <a:t>O</a:t>
            </a:r>
            <a:r>
              <a:rPr lang="de-DE" dirty="0" smtClean="0">
                <a:solidFill>
                  <a:schemeClr val="bg1"/>
                </a:solidFill>
              </a:rPr>
              <a:t>pferung </a:t>
            </a:r>
            <a:r>
              <a:rPr lang="de-DE" dirty="0" smtClean="0">
                <a:solidFill>
                  <a:schemeClr val="bg1"/>
                </a:solidFill>
              </a:rPr>
              <a:t>allein mit Abraham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932040" y="1131590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Auf dem Gebirge </a:t>
            </a:r>
            <a:r>
              <a:rPr lang="de-DE" dirty="0" err="1" smtClean="0">
                <a:solidFill>
                  <a:schemeClr val="bg1"/>
                </a:solidFill>
              </a:rPr>
              <a:t>Mirija</a:t>
            </a:r>
            <a:r>
              <a:rPr lang="de-DE" dirty="0" smtClean="0">
                <a:solidFill>
                  <a:schemeClr val="bg1"/>
                </a:solidFill>
              </a:rPr>
              <a:t> wird Gott sicher den Ort gewählt haben, auf dem sein Gegenbild Isaak geopfert werden sollte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hat mit seinem Vater besonders beim Leidensgang gesprochen (Abba)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Von Jesus hieß es: „Er trug sein Kreuz.“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war von allen verlassen, und mit seinem Vater allein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4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339503"/>
            <a:ext cx="8640960" cy="576064"/>
          </a:xfrm>
        </p:spPr>
        <p:txBody>
          <a:bodyPr anchor="t">
            <a:normAutofit fontScale="90000"/>
          </a:bodyPr>
          <a:lstStyle/>
          <a:p>
            <a:r>
              <a:rPr lang="de-DE" sz="3600" dirty="0" smtClean="0">
                <a:solidFill>
                  <a:srgbClr val="FFFF00"/>
                </a:solidFill>
              </a:rPr>
              <a:t>Ähnlichkeit in den Umständen </a:t>
            </a:r>
            <a:r>
              <a:rPr lang="de-DE" sz="3600" b="1" dirty="0" smtClean="0">
                <a:solidFill>
                  <a:srgbClr val="FFFF00"/>
                </a:solidFill>
              </a:rPr>
              <a:t>bei der Opferung</a:t>
            </a:r>
            <a:endParaRPr lang="de-DE" sz="3600" dirty="0">
              <a:solidFill>
                <a:srgbClr val="FFFF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4572000" y="1131590"/>
            <a:ext cx="0" cy="36004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95536" y="1131590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musste seine Kleider zur Opferung ablegen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wurde an Händen und Füßen gebunden</a:t>
            </a: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wurde von der Erde auf den Altar gehoben</a:t>
            </a: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wurde ganz und lebendig auf </a:t>
            </a:r>
            <a:r>
              <a:rPr lang="de-DE" smtClean="0">
                <a:solidFill>
                  <a:schemeClr val="bg1"/>
                </a:solidFill>
              </a:rPr>
              <a:t>das </a:t>
            </a:r>
            <a:r>
              <a:rPr lang="de-DE" smtClean="0">
                <a:solidFill>
                  <a:schemeClr val="bg1"/>
                </a:solidFill>
              </a:rPr>
              <a:t>Holz </a:t>
            </a:r>
            <a:r>
              <a:rPr lang="de-DE" dirty="0" smtClean="0">
                <a:solidFill>
                  <a:schemeClr val="bg1"/>
                </a:solidFill>
              </a:rPr>
              <a:t>gelegt</a:t>
            </a:r>
          </a:p>
          <a:p>
            <a:pPr marL="342900" indent="-342900">
              <a:buFont typeface="+mj-lt"/>
              <a:buAutoNum type="arabicPeriod"/>
            </a:pP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Die Geduld Isaaks: schweigend ohne Widerrede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932040" y="1131590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wurden seine Kleider abgenommen (Joh. 19,23)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wurde an das Kreuz genagelt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ist am Kreuz erhöht worden, vgl</a:t>
            </a:r>
            <a:r>
              <a:rPr lang="de-DE" dirty="0">
                <a:solidFill>
                  <a:schemeClr val="bg1"/>
                </a:solidFill>
              </a:rPr>
              <a:t>.</a:t>
            </a:r>
            <a:r>
              <a:rPr lang="de-DE" dirty="0" smtClean="0">
                <a:solidFill>
                  <a:schemeClr val="bg1"/>
                </a:solidFill>
              </a:rPr>
              <a:t> Schlange (Joh. 3,14)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wurde wie sein Vorbild lebendig ans Kreuz gehängt, kein Bein wurde ihm zerbrochen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tatseinen Mund nicht auf wie ein Schlachtschaf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4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339503"/>
            <a:ext cx="8640960" cy="576064"/>
          </a:xfrm>
        </p:spPr>
        <p:txBody>
          <a:bodyPr anchor="t">
            <a:normAutofit fontScale="90000"/>
          </a:bodyPr>
          <a:lstStyle/>
          <a:p>
            <a:r>
              <a:rPr lang="de-DE" sz="3600" dirty="0" smtClean="0">
                <a:solidFill>
                  <a:srgbClr val="FFFF00"/>
                </a:solidFill>
              </a:rPr>
              <a:t>Ähnlichkeit in den Umständen </a:t>
            </a:r>
            <a:r>
              <a:rPr lang="de-DE" sz="3600" b="1" dirty="0" smtClean="0">
                <a:solidFill>
                  <a:srgbClr val="FFFF00"/>
                </a:solidFill>
              </a:rPr>
              <a:t>nach der Opferung</a:t>
            </a:r>
            <a:endParaRPr lang="de-DE" sz="3600" dirty="0">
              <a:solidFill>
                <a:srgbClr val="FFFF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4572000" y="1131590"/>
            <a:ext cx="0" cy="36004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95536" y="1131590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war in den 3 Tagen der Wanderung im Herzen seines Vaters tot, er wurde ihm am 3. Tag lebendig wiedergegeben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wurde nach 3 Tagen wieder frei gemacht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kam danach wieder lebendig in seines Vaters Haus und wohnte dort</a:t>
            </a: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Isaak ist gleichsam von den Toten auferstanden, und ein Vater einer großen Menge geworden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932040" y="113159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ist wahrhaftig geopfert worden</a:t>
            </a:r>
          </a:p>
          <a:p>
            <a:pPr marL="342900" indent="-342900">
              <a:buFont typeface="+mj-lt"/>
              <a:buAutoNum type="arabicPeriod"/>
            </a:pP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de-DE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konnte unmöglich im Tode gehalten werden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ist nach seiner Auferstehung und Himmelfahrt wieder zum Vater zurückgekehrt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bg1"/>
                </a:solidFill>
              </a:rPr>
              <a:t>Jesus ist nach Jes. 53,10 – 12 ein Vater unzähliger Kinder geworden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339502"/>
            <a:ext cx="8640960" cy="1008111"/>
          </a:xfrm>
        </p:spPr>
        <p:txBody>
          <a:bodyPr anchor="t">
            <a:normAutofit fontScale="90000"/>
          </a:bodyPr>
          <a:lstStyle/>
          <a:p>
            <a:r>
              <a:rPr lang="de-DE" sz="3600" dirty="0" smtClean="0">
                <a:solidFill>
                  <a:srgbClr val="FFFF00"/>
                </a:solidFill>
              </a:rPr>
              <a:t>Ähnlichkeit in den Umständen, </a:t>
            </a:r>
            <a:r>
              <a:rPr lang="de-DE" sz="3600" b="1" dirty="0" smtClean="0">
                <a:solidFill>
                  <a:srgbClr val="FFFF00"/>
                </a:solidFill>
              </a:rPr>
              <a:t>die Gottes Weisheit zeigen</a:t>
            </a:r>
            <a:endParaRPr lang="de-DE" sz="3600" dirty="0">
              <a:solidFill>
                <a:srgbClr val="FFFF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5536" y="1491630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</a:rPr>
              <a:t>Gottes Wahrheit:</a:t>
            </a:r>
            <a:br>
              <a:rPr lang="de-DE" b="1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>Diese Vorbild ist viele hundert Jahre vorher dargestellt und dann in der Kreuzigung </a:t>
            </a:r>
            <a:r>
              <a:rPr lang="de-DE" dirty="0">
                <a:solidFill>
                  <a:schemeClr val="bg1"/>
                </a:solidFill>
              </a:rPr>
              <a:t>W</a:t>
            </a:r>
            <a:r>
              <a:rPr lang="de-DE" dirty="0" smtClean="0">
                <a:solidFill>
                  <a:schemeClr val="bg1"/>
                </a:solidFill>
              </a:rPr>
              <a:t>irklichkeit geworden, zugleich das Wort Vers 8: Ein Schaf zum Brandopfer ersehen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</a:rPr>
              <a:t>Gottes Gerechtigkeit:</a:t>
            </a:r>
            <a:br>
              <a:rPr lang="de-DE" b="1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>Der unschuldige Sohn wird nicht verschont, das Lamm geopfert für die Sünde der Welt (2. Kor. 5,21)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</a:rPr>
              <a:t>Gottes Liebe:</a:t>
            </a:r>
          </a:p>
          <a:p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      </a:t>
            </a:r>
            <a:r>
              <a:rPr lang="de-DE" dirty="0" err="1" smtClean="0">
                <a:solidFill>
                  <a:schemeClr val="bg1"/>
                </a:solidFill>
              </a:rPr>
              <a:t>Röm</a:t>
            </a:r>
            <a:r>
              <a:rPr lang="de-DE" dirty="0" smtClean="0">
                <a:solidFill>
                  <a:schemeClr val="bg1"/>
                </a:solidFill>
              </a:rPr>
              <a:t> 8,32:Gott hat seinen einzigen Sohn nicht verschont, sondern hat ihn für uns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       alle dahingegeben, wie sollte er uns mit ihm nicht alles schenken?</a:t>
            </a:r>
          </a:p>
        </p:txBody>
      </p:sp>
    </p:spTree>
    <p:extLst>
      <p:ext uri="{BB962C8B-B14F-4D97-AF65-F5344CB8AC3E}">
        <p14:creationId xmlns:p14="http://schemas.microsoft.com/office/powerpoint/2010/main" val="55730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51520" y="339502"/>
            <a:ext cx="334837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>
                <a:solidFill>
                  <a:srgbClr val="FFFF00"/>
                </a:solidFill>
              </a:rPr>
              <a:t>Opferung Isaaks</a:t>
            </a:r>
          </a:p>
          <a:p>
            <a:r>
              <a:rPr lang="de-DE" sz="1800" dirty="0" smtClean="0">
                <a:solidFill>
                  <a:srgbClr val="FFFF00"/>
                </a:solidFill>
              </a:rPr>
              <a:t>(1. Mose 22)</a:t>
            </a:r>
            <a:endParaRPr lang="de-DE" sz="1800" dirty="0">
              <a:solidFill>
                <a:srgbClr val="FFFF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483768" y="4264294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Rembrandt 1635</a:t>
            </a:r>
            <a:endParaRPr lang="de-DE" sz="1200" dirty="0">
              <a:solidFill>
                <a:schemeClr val="bg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5" y="411750"/>
            <a:ext cx="2929505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5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Bildschirmpräsentation (16:9)</PresentationFormat>
  <Paragraphs>69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Larissa</vt:lpstr>
      <vt:lpstr>PowerPoint-Präsentation</vt:lpstr>
      <vt:lpstr>PowerPoint-Präsentation</vt:lpstr>
      <vt:lpstr>Opferung Isaaks (1. Mose 22)</vt:lpstr>
      <vt:lpstr>Opferung Isaaks (1. Mose 22)</vt:lpstr>
      <vt:lpstr>Ähnlichkeit in den Umständen vor der Opferung</vt:lpstr>
      <vt:lpstr>Ähnlichkeit in den Umständen bei der Opferung</vt:lpstr>
      <vt:lpstr>Ähnlichkeit in den Umständen nach der Opferung</vt:lpstr>
      <vt:lpstr>Ähnlichkeit in den Umständen, die Gottes Weisheit zeigen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Christus im AT: Autoren</dc:title>
  <dc:creator>TK</dc:creator>
  <cp:lastModifiedBy>6brem</cp:lastModifiedBy>
  <cp:revision>23</cp:revision>
  <dcterms:created xsi:type="dcterms:W3CDTF">2023-12-29T08:54:16Z</dcterms:created>
  <dcterms:modified xsi:type="dcterms:W3CDTF">2024-02-26T16:15:05Z</dcterms:modified>
</cp:coreProperties>
</file>