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9" r:id="rId2"/>
    <p:sldId id="376" r:id="rId3"/>
    <p:sldId id="375" r:id="rId4"/>
    <p:sldId id="378" r:id="rId5"/>
    <p:sldId id="377" r:id="rId6"/>
    <p:sldId id="379" r:id="rId7"/>
    <p:sldId id="380" r:id="rId8"/>
    <p:sldId id="370" r:id="rId9"/>
    <p:sldId id="371" r:id="rId10"/>
    <p:sldId id="372" r:id="rId11"/>
    <p:sldId id="374" r:id="rId12"/>
    <p:sldId id="381" r:id="rId13"/>
    <p:sldId id="373" r:id="rId1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E5F9"/>
    <a:srgbClr val="EDBC33"/>
    <a:srgbClr val="F1D893"/>
    <a:srgbClr val="2FF154"/>
    <a:srgbClr val="73033B"/>
    <a:srgbClr val="760000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9886" autoAdjust="0"/>
  </p:normalViewPr>
  <p:slideViewPr>
    <p:cSldViewPr>
      <p:cViewPr varScale="1">
        <p:scale>
          <a:sx n="107" d="100"/>
          <a:sy n="107" d="100"/>
        </p:scale>
        <p:origin x="149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33" y="1419622"/>
            <a:ext cx="4702734" cy="336383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3528" y="4083918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/>
                </a:solidFill>
              </a:rPr>
              <a:t>Matthias Grünewald: Isenheimer Altar</a:t>
            </a:r>
          </a:p>
          <a:p>
            <a:r>
              <a:rPr lang="de-DE" sz="1000" dirty="0" smtClean="0">
                <a:solidFill>
                  <a:schemeClr val="bg1"/>
                </a:solidFill>
              </a:rPr>
              <a:t>(1512-1516)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Rettung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385646" y="1851670"/>
            <a:ext cx="6858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2.4  Das Blut Jesu 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Christi:</a:t>
            </a:r>
            <a:endParaRPr lang="de-DE" b="1" dirty="0">
              <a:solidFill>
                <a:srgbClr val="FF0000"/>
              </a:solidFill>
              <a:latin typeface="Benelux" panose="00000400000000000000" pitchFamily="2" charset="0"/>
            </a:endParaRPr>
          </a:p>
          <a:p>
            <a:r>
              <a:rPr lang="de-DE" b="1" dirty="0">
                <a:solidFill>
                  <a:srgbClr val="FF0000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1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war wahrhaft menschliches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Blut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2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war ein reines und unbeflecktes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Blut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3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war ein göttliches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Blut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4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war ein unvergängliches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Blut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5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trägt die ganzen Sünden der Welt </a:t>
            </a:r>
            <a:endParaRPr lang="de-DE" b="1" dirty="0" smtClean="0">
              <a:solidFill>
                <a:schemeClr val="bg1"/>
              </a:solidFill>
              <a:latin typeface="Benelux" panose="00000400000000000000" pitchFamily="2" charset="0"/>
            </a:endParaRP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6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trägt den ganzen Zorn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Gottes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7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	Christi Blut ist ein redendes Blut </a:t>
            </a:r>
          </a:p>
        </p:txBody>
      </p:sp>
    </p:spTree>
    <p:extLst>
      <p:ext uri="{BB962C8B-B14F-4D97-AF65-F5344CB8AC3E}">
        <p14:creationId xmlns:p14="http://schemas.microsoft.com/office/powerpoint/2010/main" val="268503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665784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Anwendung (1)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385646" y="1851670"/>
            <a:ext cx="68587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Das Lamm musste gebraten und ganz gegessen werden: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an einem hölzernen Spieß (Kreuzform) gebraten werden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in der </a:t>
            </a:r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H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itze des Feuers gebraten werden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gegessen werden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durfte nicht roh gegessen werden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mit ungesäuertem Brot und bitteren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Kräutern gegessen werden </a:t>
            </a:r>
          </a:p>
        </p:txBody>
      </p:sp>
    </p:spTree>
    <p:extLst>
      <p:ext uri="{BB962C8B-B14F-4D97-AF65-F5344CB8AC3E}">
        <p14:creationId xmlns:p14="http://schemas.microsoft.com/office/powerpoint/2010/main" val="40857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665784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Anwendung (2)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385646" y="1851670"/>
            <a:ext cx="70747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Das Lamm musste gebraten und ganz gegessen werden: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ganz gegessen werden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war das Einzige, was an dem Abend gegessen werden durfte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musste eilend gegessen werden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durfte von keinem Unreinen oder </a:t>
            </a:r>
            <a:r>
              <a:rPr lang="de-DE" b="1" dirty="0" err="1" smtClean="0">
                <a:solidFill>
                  <a:schemeClr val="bg1"/>
                </a:solidFill>
                <a:latin typeface="Benelux" panose="00000400000000000000" pitchFamily="2" charset="0"/>
              </a:rPr>
              <a:t>Unbeschnittenen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gegessen werden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Das Lamm musste reisefertig gegessen werden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Das Lamm musste lobend gegessen werden </a:t>
            </a:r>
          </a:p>
        </p:txBody>
      </p:sp>
    </p:spTree>
    <p:extLst>
      <p:ext uri="{BB962C8B-B14F-4D97-AF65-F5344CB8AC3E}">
        <p14:creationId xmlns:p14="http://schemas.microsoft.com/office/powerpoint/2010/main" val="14461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3862170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https://stock.adobe.com/de/search?k=l%C3%A4mmlein&amp;asset_id=197109164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33" y="1851670"/>
            <a:ext cx="3901734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66" y="1635646"/>
            <a:ext cx="2880000" cy="28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39552" y="3940523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/>
                </a:solidFill>
              </a:rPr>
              <a:t>Matthias Grünewald: Isenheimer Altar</a:t>
            </a:r>
          </a:p>
          <a:p>
            <a:r>
              <a:rPr lang="de-DE" sz="1000" dirty="0" smtClean="0">
                <a:solidFill>
                  <a:schemeClr val="bg1"/>
                </a:solidFill>
              </a:rPr>
              <a:t>(1512-1516)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23728" y="1779662"/>
            <a:ext cx="489654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1.   Die </a:t>
            </a: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Situation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123728" y="2211710"/>
            <a:ext cx="4601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Die Rettung</a:t>
            </a:r>
          </a:p>
          <a:p>
            <a:r>
              <a:rPr lang="de-DE" b="1" dirty="0">
                <a:solidFill>
                  <a:srgbClr val="FFFF00"/>
                </a:solidFill>
                <a:latin typeface="Benelux" panose="00000700000000000000" pitchFamily="2" charset="0"/>
              </a:rPr>
              <a:t>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    </a:t>
            </a:r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2.1  Eigenschaften des Lammes</a:t>
            </a:r>
          </a:p>
          <a:p>
            <a:r>
              <a:rPr lang="de-DE" b="1" dirty="0">
                <a:solidFill>
                  <a:srgbClr val="FF0000"/>
                </a:solidFill>
                <a:latin typeface="Benelux" panose="000007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    2.2  Verordnungen über das Lamm</a:t>
            </a:r>
          </a:p>
          <a:p>
            <a:r>
              <a:rPr lang="de-DE" b="1" dirty="0">
                <a:solidFill>
                  <a:srgbClr val="FF0000"/>
                </a:solidFill>
                <a:latin typeface="Benelux" panose="000007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    2.3  Das Blut des Lammes</a:t>
            </a:r>
          </a:p>
          <a:p>
            <a:r>
              <a:rPr lang="de-DE" b="1" dirty="0">
                <a:solidFill>
                  <a:srgbClr val="FF0000"/>
                </a:solidFill>
                <a:latin typeface="Benelux" panose="000007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    2.4  Das Blut Christi</a:t>
            </a:r>
            <a:endParaRPr lang="de-DE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23728" y="3700473"/>
            <a:ext cx="489654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dirty="0">
                <a:solidFill>
                  <a:srgbClr val="FFFF00"/>
                </a:solidFill>
                <a:latin typeface="Benelux" charset="0"/>
                <a:ea typeface="Microsoft YaHei" charset="-122"/>
              </a:rPr>
              <a:t>3</a:t>
            </a: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.  Die Anwendung</a:t>
            </a:r>
            <a:endParaRPr lang="de-DE" altLang="de-DE" b="1" dirty="0" smtClean="0">
              <a:solidFill>
                <a:srgbClr val="FFFF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062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85646" y="1851670"/>
            <a:ext cx="6372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Sünde des Pharaos und seines Volkes auf Höhepunkt: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Sie bedrücken das Volk Gottes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Sie verachten das Wort </a:t>
            </a:r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G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ottes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Sie verstocken sich gegen die Gerichte Gottes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Sie verachten den Knecht </a:t>
            </a:r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G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ottes</a:t>
            </a:r>
            <a:endParaRPr lang="de-DE" b="1" dirty="0">
              <a:solidFill>
                <a:schemeClr val="bg1"/>
              </a:solidFill>
              <a:latin typeface="Benelux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6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Rettung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85646" y="1851670"/>
            <a:ext cx="63727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2.1  Eigenschaften des 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Lammes:</a:t>
            </a:r>
            <a:endParaRPr lang="de-DE" b="1" dirty="0">
              <a:solidFill>
                <a:srgbClr val="FF0000"/>
              </a:solidFill>
              <a:latin typeface="Benelux" panose="00000400000000000000" pitchFamily="2" charset="0"/>
            </a:endParaRPr>
          </a:p>
          <a:p>
            <a:r>
              <a:rPr lang="de-DE" b="1" dirty="0">
                <a:solidFill>
                  <a:srgbClr val="FF0000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       </a:t>
            </a:r>
            <a:r>
              <a:rPr lang="de-DE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1</a:t>
            </a:r>
            <a:r>
              <a:rPr lang="de-DE" b="1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.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ist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sanftmütig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2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ist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einfältig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3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ist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geduldig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4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ist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gehorsam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5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ist nützlich</a:t>
            </a:r>
          </a:p>
        </p:txBody>
      </p:sp>
    </p:spTree>
    <p:extLst>
      <p:ext uri="{BB962C8B-B14F-4D97-AF65-F5344CB8AC3E}">
        <p14:creationId xmlns:p14="http://schemas.microsoft.com/office/powerpoint/2010/main" val="4178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Rettung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85646" y="1851670"/>
            <a:ext cx="6786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2.2  Verordnungen über das Lamm (1):</a:t>
            </a:r>
            <a:endParaRPr lang="de-DE" b="1" dirty="0">
              <a:solidFill>
                <a:srgbClr val="FF0000"/>
              </a:solidFill>
              <a:latin typeface="Benelux" panose="00000400000000000000" pitchFamily="2" charset="0"/>
            </a:endParaRPr>
          </a:p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        </a:t>
            </a:r>
            <a:r>
              <a:rPr lang="de-DE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1</a:t>
            </a:r>
            <a:r>
              <a:rPr lang="de-DE" b="1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.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Das Lamm wird von der ganzen Gemeinde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getötet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2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steht anstatt der Erstgeburt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Israels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3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 männlich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sein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4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 geschlachtet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werden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5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 von der Herde genommen sein</a:t>
            </a:r>
          </a:p>
        </p:txBody>
      </p:sp>
    </p:spTree>
    <p:extLst>
      <p:ext uri="{BB962C8B-B14F-4D97-AF65-F5344CB8AC3E}">
        <p14:creationId xmlns:p14="http://schemas.microsoft.com/office/powerpoint/2010/main" val="31895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Rettung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85646" y="1851670"/>
            <a:ext cx="7146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2.2  Verordnungen über das Lamm (2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):</a:t>
            </a:r>
            <a:endParaRPr lang="de-DE" b="1" dirty="0">
              <a:solidFill>
                <a:srgbClr val="FF0000"/>
              </a:solidFill>
              <a:latin typeface="Benelux" panose="00000400000000000000" pitchFamily="2" charset="0"/>
            </a:endParaRPr>
          </a:p>
          <a:p>
            <a:r>
              <a:rPr lang="de-DE" b="1" dirty="0">
                <a:solidFill>
                  <a:srgbClr val="FF0000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       </a:t>
            </a:r>
            <a:r>
              <a:rPr lang="de-DE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6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durfte keinen Fehler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haben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7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durfte höchstens 1 Jahr alt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sein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8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musste 4 Tage vor Schächtung bestellt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sein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9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musste am Abend geschlachtet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werden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10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Das Lamm musste die Haut abgezogen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werden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11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.  Dem Lamm durfte kein Bein gebrochen werden </a:t>
            </a:r>
          </a:p>
        </p:txBody>
      </p:sp>
    </p:spTree>
    <p:extLst>
      <p:ext uri="{BB962C8B-B14F-4D97-AF65-F5344CB8AC3E}">
        <p14:creationId xmlns:p14="http://schemas.microsoft.com/office/powerpoint/2010/main" val="227711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120" y="1347614"/>
            <a:ext cx="2409988" cy="34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marL="342900" indent="-34290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+mj-lt"/>
              <a:buAutoNum type="arabicPeriod" startAt="2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Die Rettung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85646" y="1851670"/>
            <a:ext cx="70747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2.3  Das Blut des Lammes:</a:t>
            </a:r>
            <a:endParaRPr lang="de-DE" b="1" dirty="0">
              <a:solidFill>
                <a:srgbClr val="FF0000"/>
              </a:solidFill>
              <a:latin typeface="Benelux" panose="00000400000000000000" pitchFamily="2" charset="0"/>
            </a:endParaRPr>
          </a:p>
          <a:p>
            <a:r>
              <a:rPr lang="de-DE" b="1" dirty="0" smtClean="0">
                <a:solidFill>
                  <a:srgbClr val="FF0000"/>
                </a:solidFill>
                <a:latin typeface="Benelux" panose="00000400000000000000" pitchFamily="2" charset="0"/>
              </a:rPr>
              <a:t>        </a:t>
            </a:r>
            <a:r>
              <a:rPr lang="de-DE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1</a:t>
            </a:r>
            <a:r>
              <a:rPr lang="de-DE" b="1" dirty="0" smtClean="0">
                <a:solidFill>
                  <a:schemeClr val="bg1"/>
                </a:solidFill>
                <a:latin typeface="BeneluxHeavy" panose="00000400000000000000" pitchFamily="2" charset="0"/>
              </a:rPr>
              <a:t>. 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Der Büschel Ysop</a:t>
            </a:r>
          </a:p>
          <a:p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 2.  Die Tür</a:t>
            </a:r>
          </a:p>
          <a:p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      - Oberschwelle und die beiden Türpfosten werden mit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       Blut bestrichen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     - Die Unterschwelle durfte nicht mit Blut bestrichen</a:t>
            </a:r>
          </a:p>
          <a:p>
            <a:r>
              <a:rPr lang="de-DE" b="1" dirty="0">
                <a:solidFill>
                  <a:schemeClr val="bg1"/>
                </a:solidFill>
                <a:latin typeface="Benelux" panose="00000400000000000000" pitchFamily="2" charset="0"/>
              </a:rPr>
              <a:t> </a:t>
            </a:r>
            <a:r>
              <a:rPr lang="de-DE" b="1" dirty="0" smtClean="0">
                <a:solidFill>
                  <a:schemeClr val="bg1"/>
                </a:solidFill>
                <a:latin typeface="Benelux" panose="00000400000000000000" pitchFamily="2" charset="0"/>
              </a:rPr>
              <a:t>              werden</a:t>
            </a:r>
          </a:p>
        </p:txBody>
      </p:sp>
    </p:spTree>
    <p:extLst>
      <p:ext uri="{BB962C8B-B14F-4D97-AF65-F5344CB8AC3E}">
        <p14:creationId xmlns:p14="http://schemas.microsoft.com/office/powerpoint/2010/main" val="22806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418531" y="339502"/>
            <a:ext cx="43069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Passahfest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2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12,3-28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18" y="1563638"/>
            <a:ext cx="4921165" cy="316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51520" y="4155926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/>
                </a:solidFill>
              </a:rPr>
              <a:t>Charles Foster:</a:t>
            </a:r>
          </a:p>
          <a:p>
            <a:r>
              <a:rPr lang="en-US" sz="1000" dirty="0">
                <a:solidFill>
                  <a:schemeClr val="bg1"/>
                </a:solidFill>
              </a:rPr>
              <a:t>The Angel of Death and the First Passover</a:t>
            </a:r>
            <a:r>
              <a:rPr lang="de-DE" sz="1000" dirty="0" smtClean="0">
                <a:solidFill>
                  <a:schemeClr val="bg1"/>
                </a:solidFill>
              </a:rPr>
              <a:t> 1897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Bildschirmpräsentation (16:9)</PresentationFormat>
  <Paragraphs>88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Microsoft YaHei</vt:lpstr>
      <vt:lpstr>Arial</vt:lpstr>
      <vt:lpstr>Benelux</vt:lpstr>
      <vt:lpstr>BeneluxHeavy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Microsoft-Konto</cp:lastModifiedBy>
  <cp:revision>78</cp:revision>
  <dcterms:created xsi:type="dcterms:W3CDTF">2020-10-11T13:50:12Z</dcterms:created>
  <dcterms:modified xsi:type="dcterms:W3CDTF">2025-01-19T16:26:07Z</dcterms:modified>
</cp:coreProperties>
</file>