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</p:sld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8" r:id="rId32"/>
  </p:sldIdLst>
  <p:sldSz cx="9144000" cy="5143500" type="screen16x9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77" y="10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9457A36-2684-4A7C-A983-9A05D2FDEFD2}" type="slidenum">
              <a:t>‹Nr.›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lstStyle/>
          <a:p>
            <a:fld id="{2DC88B83-0CCA-4A34-9F46-F1D2B947DCF5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2"/>
          </p:nvPr>
        </p:nvSpPr>
        <p:spPr/>
        <p:txBody>
          <a:bodyPr/>
          <a:lstStyle/>
          <a:p>
            <a:fld id="{B139F248-4F9A-4752-8948-197FD2238017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68C81F0-473E-4DCC-B334-A80EC38AE1D8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CF312C76-BA95-4B14-B26B-9AA0C22BD06E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CB5E468E-21A4-4C31-91B9-6F157CD5F6B1}" type="slidenum">
              <a:t>‹Nr.›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A9CFF376-B1C5-4963-8744-418413C2973A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de-DE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96243901-80BB-4C73-BBA2-7939F56014BF}" type="slidenum">
              <a:t>‹Nr.›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B2B3195A-73CC-4D2A-B95C-A2A146AF4C9B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de-DE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C5584434-290B-4D6A-B400-11DA9C2B9F67}" type="slidenum">
              <a:t>‹Nr.›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C1C96FB5-828B-48D8-9CCE-8BF8E1055CC5}" type="slidenum">
              <a:t>‹Nr.›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 t="-20993" b="-2099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ftr" idx="1"/>
          </p:nvPr>
        </p:nvSpPr>
        <p:spPr>
          <a:xfrm>
            <a:off x="3124080" y="4767120"/>
            <a:ext cx="2894760" cy="27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&lt;Fußzeile&gt;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6553080" y="4767120"/>
            <a:ext cx="2133000" cy="27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F3ED51F0-C736-40FA-BAAC-C3AA677C9572}" type="slidenum"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rPr>
              <a:t>‹Nr.›</a:t>
            </a:fld>
            <a:endParaRPr lang="de-DE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457200" y="4767120"/>
            <a:ext cx="2133000" cy="27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&lt;Datum/Uhrzeit&gt;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 t="-20993" b="-2099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ftr" idx="28"/>
          </p:nvPr>
        </p:nvSpPr>
        <p:spPr>
          <a:xfrm>
            <a:off x="3124080" y="4767120"/>
            <a:ext cx="2894760" cy="27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&lt;Fußzeile&gt;</a:t>
            </a:r>
          </a:p>
        </p:txBody>
      </p:sp>
      <p:sp>
        <p:nvSpPr>
          <p:cNvPr id="45" name="PlaceHolder 2"/>
          <p:cNvSpPr>
            <a:spLocks noGrp="1"/>
          </p:cNvSpPr>
          <p:nvPr>
            <p:ph type="sldNum" idx="29"/>
          </p:nvPr>
        </p:nvSpPr>
        <p:spPr>
          <a:xfrm>
            <a:off x="6553080" y="4767120"/>
            <a:ext cx="2133000" cy="27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AB153D80-4DBD-47A0-9F0A-4B9AD0400B12}" type="slidenum"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rPr>
              <a:t>‹Nr.›</a:t>
            </a:fld>
            <a:endParaRPr lang="de-DE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dt" idx="30"/>
          </p:nvPr>
        </p:nvSpPr>
        <p:spPr>
          <a:xfrm>
            <a:off x="457200" y="4767120"/>
            <a:ext cx="2133000" cy="27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&lt;Datum/Uhrzeit&gt;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 t="-20993" b="-2099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ftr" idx="31"/>
          </p:nvPr>
        </p:nvSpPr>
        <p:spPr>
          <a:xfrm>
            <a:off x="3124080" y="4767120"/>
            <a:ext cx="2894760" cy="27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&lt;Fußzeile&gt;</a:t>
            </a:r>
          </a:p>
        </p:txBody>
      </p:sp>
      <p:sp>
        <p:nvSpPr>
          <p:cNvPr id="48" name="PlaceHolder 2"/>
          <p:cNvSpPr>
            <a:spLocks noGrp="1"/>
          </p:cNvSpPr>
          <p:nvPr>
            <p:ph type="sldNum" idx="32"/>
          </p:nvPr>
        </p:nvSpPr>
        <p:spPr>
          <a:xfrm>
            <a:off x="6553080" y="4767120"/>
            <a:ext cx="2133000" cy="27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28A26722-F913-48FD-9D01-3E736E3FDBD3}" type="slidenum"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rPr>
              <a:t>‹Nr.›</a:t>
            </a:fld>
            <a:endParaRPr lang="de-DE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dt" idx="33"/>
          </p:nvPr>
        </p:nvSpPr>
        <p:spPr>
          <a:xfrm>
            <a:off x="457200" y="4767120"/>
            <a:ext cx="2133000" cy="27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&lt;Datum/Uhrzeit&gt;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 t="-20993" b="-2099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ftr" idx="4"/>
          </p:nvPr>
        </p:nvSpPr>
        <p:spPr>
          <a:xfrm>
            <a:off x="3124080" y="4767120"/>
            <a:ext cx="2894760" cy="27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&lt;Fußzeile&gt;</a:t>
            </a:r>
          </a:p>
        </p:txBody>
      </p:sp>
      <p:sp>
        <p:nvSpPr>
          <p:cNvPr id="7" name="PlaceHolder 2"/>
          <p:cNvSpPr>
            <a:spLocks noGrp="1"/>
          </p:cNvSpPr>
          <p:nvPr>
            <p:ph type="sldNum" idx="5"/>
          </p:nvPr>
        </p:nvSpPr>
        <p:spPr>
          <a:xfrm>
            <a:off x="6553080" y="4767120"/>
            <a:ext cx="2133000" cy="27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DBFE6035-D536-44A6-8A8E-CBA35384BA14}" type="slidenum"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rPr>
              <a:t>‹Nr.›</a:t>
            </a:fld>
            <a:endParaRPr lang="de-DE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dt" idx="6"/>
          </p:nvPr>
        </p:nvSpPr>
        <p:spPr>
          <a:xfrm>
            <a:off x="457200" y="4767120"/>
            <a:ext cx="2133000" cy="27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&lt;Datum/Uhrzeit&gt;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 t="-20993" b="-2099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ftr" idx="7"/>
          </p:nvPr>
        </p:nvSpPr>
        <p:spPr>
          <a:xfrm>
            <a:off x="3124080" y="4767120"/>
            <a:ext cx="2894760" cy="27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&lt;Fußzeile&gt;</a:t>
            </a:r>
          </a:p>
        </p:txBody>
      </p:sp>
      <p:sp>
        <p:nvSpPr>
          <p:cNvPr id="10" name="PlaceHolder 2"/>
          <p:cNvSpPr>
            <a:spLocks noGrp="1"/>
          </p:cNvSpPr>
          <p:nvPr>
            <p:ph type="sldNum" idx="8"/>
          </p:nvPr>
        </p:nvSpPr>
        <p:spPr>
          <a:xfrm>
            <a:off x="6553080" y="4767120"/>
            <a:ext cx="2133000" cy="27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6D13C069-2AC3-42B3-877B-5548B66152AD}" type="slidenum"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rPr>
              <a:t>‹Nr.›</a:t>
            </a:fld>
            <a:endParaRPr lang="de-DE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dt" idx="9"/>
          </p:nvPr>
        </p:nvSpPr>
        <p:spPr>
          <a:xfrm>
            <a:off x="457200" y="4767120"/>
            <a:ext cx="2133000" cy="27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&lt;Datum/Uhrzeit&gt;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 t="-20993" b="-2099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Siebte Gliederungsebene</a:t>
            </a:r>
          </a:p>
        </p:txBody>
      </p:sp>
      <p:sp>
        <p:nvSpPr>
          <p:cNvPr id="14" name="PlaceHolder 3"/>
          <p:cNvSpPr>
            <a:spLocks noGrp="1"/>
          </p:cNvSpPr>
          <p:nvPr>
            <p:ph type="ftr" idx="10"/>
          </p:nvPr>
        </p:nvSpPr>
        <p:spPr>
          <a:xfrm>
            <a:off x="3124080" y="4767120"/>
            <a:ext cx="2894760" cy="27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&lt;Fußzeile&gt;</a:t>
            </a:r>
          </a:p>
        </p:txBody>
      </p:sp>
      <p:sp>
        <p:nvSpPr>
          <p:cNvPr id="15" name="PlaceHolder 4"/>
          <p:cNvSpPr>
            <a:spLocks noGrp="1"/>
          </p:cNvSpPr>
          <p:nvPr>
            <p:ph type="sldNum" idx="11"/>
          </p:nvPr>
        </p:nvSpPr>
        <p:spPr>
          <a:xfrm>
            <a:off x="6553080" y="4767120"/>
            <a:ext cx="2133000" cy="27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694DF696-8C74-4561-B141-493BEB56F714}" type="slidenum"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rPr>
              <a:t>‹Nr.›</a:t>
            </a:fld>
            <a:endParaRPr lang="de-DE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dt" idx="12"/>
          </p:nvPr>
        </p:nvSpPr>
        <p:spPr>
          <a:xfrm>
            <a:off x="457200" y="4767120"/>
            <a:ext cx="2133000" cy="27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&lt;Datum/Uhrzeit&gt;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 t="-20993" b="-2099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ftr" idx="13"/>
          </p:nvPr>
        </p:nvSpPr>
        <p:spPr>
          <a:xfrm>
            <a:off x="3124080" y="4767120"/>
            <a:ext cx="2894760" cy="27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&lt;Fußzeile&gt;</a:t>
            </a:r>
          </a:p>
        </p:txBody>
      </p:sp>
      <p:sp>
        <p:nvSpPr>
          <p:cNvPr id="20" name="PlaceHolder 2"/>
          <p:cNvSpPr>
            <a:spLocks noGrp="1"/>
          </p:cNvSpPr>
          <p:nvPr>
            <p:ph type="sldNum" idx="14"/>
          </p:nvPr>
        </p:nvSpPr>
        <p:spPr>
          <a:xfrm>
            <a:off x="6553080" y="4767120"/>
            <a:ext cx="2133000" cy="27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EB346CF4-8C2C-4FD6-9420-60826266F37F}" type="slidenum"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rPr>
              <a:t>‹Nr.›</a:t>
            </a:fld>
            <a:endParaRPr lang="de-DE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dt" idx="15"/>
          </p:nvPr>
        </p:nvSpPr>
        <p:spPr>
          <a:xfrm>
            <a:off x="457200" y="4767120"/>
            <a:ext cx="2133000" cy="27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&lt;Datum/Uhrzeit&gt;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 t="-20993" b="-2099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5000" lnSpcReduction="1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Siebte Gliederungsebene</a:t>
            </a: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440" cy="298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5000" lnSpcReduction="1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Siebte Gliederungsebene</a:t>
            </a:r>
          </a:p>
        </p:txBody>
      </p:sp>
      <p:sp>
        <p:nvSpPr>
          <p:cNvPr id="25" name="PlaceHolder 4"/>
          <p:cNvSpPr>
            <a:spLocks noGrp="1"/>
          </p:cNvSpPr>
          <p:nvPr>
            <p:ph type="ftr" idx="16"/>
          </p:nvPr>
        </p:nvSpPr>
        <p:spPr>
          <a:xfrm>
            <a:off x="3124080" y="4767120"/>
            <a:ext cx="2894760" cy="27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&lt;Fußzeile&gt;</a:t>
            </a:r>
          </a:p>
        </p:txBody>
      </p:sp>
      <p:sp>
        <p:nvSpPr>
          <p:cNvPr id="26" name="PlaceHolder 5"/>
          <p:cNvSpPr>
            <a:spLocks noGrp="1"/>
          </p:cNvSpPr>
          <p:nvPr>
            <p:ph type="sldNum" idx="17"/>
          </p:nvPr>
        </p:nvSpPr>
        <p:spPr>
          <a:xfrm>
            <a:off x="6553080" y="4767120"/>
            <a:ext cx="2133000" cy="27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BC2F21C7-7867-4FC5-9F01-8E70202B2B06}" type="slidenum"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rPr>
              <a:t>‹Nr.›</a:t>
            </a:fld>
            <a:endParaRPr lang="de-DE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PlaceHolder 6"/>
          <p:cNvSpPr>
            <a:spLocks noGrp="1"/>
          </p:cNvSpPr>
          <p:nvPr>
            <p:ph type="dt" idx="18"/>
          </p:nvPr>
        </p:nvSpPr>
        <p:spPr>
          <a:xfrm>
            <a:off x="457200" y="4767120"/>
            <a:ext cx="2133000" cy="27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&lt;Datum/Uhrzeit&gt;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 t="-20993" b="-2099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ftr" idx="19"/>
          </p:nvPr>
        </p:nvSpPr>
        <p:spPr>
          <a:xfrm>
            <a:off x="3124080" y="4767120"/>
            <a:ext cx="2894760" cy="27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&lt;Fußzeile&gt;</a:t>
            </a:r>
          </a:p>
        </p:txBody>
      </p:sp>
      <p:sp>
        <p:nvSpPr>
          <p:cNvPr id="32" name="PlaceHolder 2"/>
          <p:cNvSpPr>
            <a:spLocks noGrp="1"/>
          </p:cNvSpPr>
          <p:nvPr>
            <p:ph type="sldNum" idx="20"/>
          </p:nvPr>
        </p:nvSpPr>
        <p:spPr>
          <a:xfrm>
            <a:off x="6553080" y="4767120"/>
            <a:ext cx="2133000" cy="27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CFA00BF9-5409-4086-8DF3-E5B6F7F1EF35}" type="slidenum"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rPr>
              <a:t>‹Nr.›</a:t>
            </a:fld>
            <a:endParaRPr lang="de-DE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dt" idx="21"/>
          </p:nvPr>
        </p:nvSpPr>
        <p:spPr>
          <a:xfrm>
            <a:off x="457200" y="4767120"/>
            <a:ext cx="2133000" cy="27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&lt;Datum/Uhrzeit&gt;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 t="-20993" b="-2099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de-DE" sz="1800" b="0" strike="noStrike" spc="-1">
                <a:solidFill>
                  <a:srgbClr val="000000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35" name="PlaceHolder 2"/>
          <p:cNvSpPr>
            <a:spLocks noGrp="1"/>
          </p:cNvSpPr>
          <p:nvPr>
            <p:ph type="ftr" idx="22"/>
          </p:nvPr>
        </p:nvSpPr>
        <p:spPr>
          <a:xfrm>
            <a:off x="3124080" y="4767120"/>
            <a:ext cx="2894760" cy="27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&lt;Fußzeile&gt;</a:t>
            </a:r>
          </a:p>
        </p:txBody>
      </p:sp>
      <p:sp>
        <p:nvSpPr>
          <p:cNvPr id="36" name="PlaceHolder 3"/>
          <p:cNvSpPr>
            <a:spLocks noGrp="1"/>
          </p:cNvSpPr>
          <p:nvPr>
            <p:ph type="sldNum" idx="23"/>
          </p:nvPr>
        </p:nvSpPr>
        <p:spPr>
          <a:xfrm>
            <a:off x="6553080" y="4767120"/>
            <a:ext cx="2133000" cy="27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9428FEE7-800C-4F49-AF6F-A79DA712B7E3}" type="slidenum"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rPr>
              <a:t>‹Nr.›</a:t>
            </a:fld>
            <a:endParaRPr lang="de-DE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dt" idx="24"/>
          </p:nvPr>
        </p:nvSpPr>
        <p:spPr>
          <a:xfrm>
            <a:off x="457200" y="4767120"/>
            <a:ext cx="2133000" cy="27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&lt;Datum/Uhrzeit&gt;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 t="-20993" b="-20993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ftr" idx="25"/>
          </p:nvPr>
        </p:nvSpPr>
        <p:spPr>
          <a:xfrm>
            <a:off x="3124080" y="4767120"/>
            <a:ext cx="2894760" cy="27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&lt;Fußzeile&gt;</a:t>
            </a:r>
          </a:p>
        </p:txBody>
      </p:sp>
      <p:sp>
        <p:nvSpPr>
          <p:cNvPr id="40" name="PlaceHolder 2"/>
          <p:cNvSpPr>
            <a:spLocks noGrp="1"/>
          </p:cNvSpPr>
          <p:nvPr>
            <p:ph type="sldNum" idx="26"/>
          </p:nvPr>
        </p:nvSpPr>
        <p:spPr>
          <a:xfrm>
            <a:off x="6553080" y="4767120"/>
            <a:ext cx="2133000" cy="27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3863F400-E874-420C-B54A-AE2D518B7232}" type="slidenum">
              <a:rPr lang="de-DE" sz="1200" b="0" strike="noStrike" spc="-1">
                <a:solidFill>
                  <a:schemeClr val="dk1">
                    <a:tint val="75000"/>
                  </a:schemeClr>
                </a:solidFill>
                <a:latin typeface="Arial"/>
              </a:rPr>
              <a:t>‹Nr.›</a:t>
            </a:fld>
            <a:endParaRPr lang="de-DE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 idx="27"/>
          </p:nvPr>
        </p:nvSpPr>
        <p:spPr>
          <a:xfrm>
            <a:off x="457200" y="4767120"/>
            <a:ext cx="2133000" cy="27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de-DE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de-DE" sz="1400" b="0" strike="noStrike" spc="-1">
                <a:solidFill>
                  <a:srgbClr val="000000"/>
                </a:solidFill>
                <a:latin typeface="Times New Roman"/>
              </a:rPr>
              <a:t>&lt;Datum/Uhrzeit&gt;</a:t>
            </a:r>
          </a:p>
        </p:txBody>
      </p:sp>
      <p:sp>
        <p:nvSpPr>
          <p:cNvPr id="42" name="PlaceHolder 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de-DE" sz="4400" b="0" strike="noStrike" spc="-1">
                <a:solidFill>
                  <a:srgbClr val="000000"/>
                </a:solidFill>
                <a:latin typeface="Arial"/>
              </a:rPr>
              <a:t>Format des Titeltextes durch Klicken bearbeiten</a:t>
            </a: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249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800" b="0" strike="noStrike" spc="-1">
                <a:solidFill>
                  <a:srgbClr val="000000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solidFill>
                  <a:srgbClr val="000000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1"/>
          <p:cNvSpPr/>
          <p:nvPr/>
        </p:nvSpPr>
        <p:spPr>
          <a:xfrm>
            <a:off x="917640" y="339480"/>
            <a:ext cx="7308000" cy="93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3200" b="1" strike="noStrike" spc="-1" dirty="0">
                <a:solidFill>
                  <a:schemeClr val="lt1"/>
                </a:solidFill>
                <a:latin typeface="Benelux"/>
                <a:ea typeface="Microsoft YaHei"/>
              </a:rPr>
              <a:t>Das Allerheiligste mit Bundeslade</a:t>
            </a:r>
            <a:r>
              <a:rPr sz="3600" dirty="0"/>
              <a:t/>
            </a:r>
            <a:br>
              <a:rPr sz="3600" dirty="0"/>
            </a:br>
            <a:r>
              <a:rPr lang="de-DE" sz="2000" b="0" strike="noStrike" spc="-1" dirty="0">
                <a:solidFill>
                  <a:schemeClr val="lt1"/>
                </a:solidFill>
                <a:latin typeface="Benelux"/>
                <a:ea typeface="Microsoft YaHei"/>
              </a:rPr>
              <a:t>2. Mose 25</a:t>
            </a:r>
            <a:endParaRPr lang="de-DE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Textfeld 4"/>
          <p:cNvSpPr/>
          <p:nvPr/>
        </p:nvSpPr>
        <p:spPr>
          <a:xfrm>
            <a:off x="323640" y="4083840"/>
            <a:ext cx="1583280" cy="39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1000" b="0" strike="noStrike" spc="-1" dirty="0">
                <a:solidFill>
                  <a:schemeClr val="lt1"/>
                </a:solidFill>
                <a:latin typeface="Arial"/>
              </a:rPr>
              <a:t>P. Kiene: Das Heiligtum Gottes (S. 156)</a:t>
            </a:r>
            <a:endParaRPr lang="de-DE" sz="10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2" name="Grafik 1"/>
          <p:cNvPicPr/>
          <p:nvPr/>
        </p:nvPicPr>
        <p:blipFill>
          <a:blip r:embed="rId2"/>
          <a:stretch/>
        </p:blipFill>
        <p:spPr>
          <a:xfrm>
            <a:off x="2388960" y="1491480"/>
            <a:ext cx="4365720" cy="3051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2"/>
          <p:cNvSpPr/>
          <p:nvPr/>
        </p:nvSpPr>
        <p:spPr>
          <a:xfrm>
            <a:off x="936000" y="1440000"/>
            <a:ext cx="3383640" cy="346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t">
            <a:noAutofit/>
          </a:bodyPr>
          <a:lstStyle/>
          <a:p>
            <a:pPr marL="343080" indent="-343080" defTabSz="914400">
              <a:lnSpc>
                <a:spcPct val="92000"/>
              </a:lnSpc>
              <a:spcAft>
                <a:spcPts val="1426"/>
              </a:spcAft>
              <a:buClr>
                <a:srgbClr val="FFFF00"/>
              </a:buClr>
              <a:buFont typeface="Arial"/>
              <a:buAutoNum type="arabicPeriod" startAt="2"/>
              <a:tabLst>
                <a:tab pos="608040" algn="l"/>
                <a:tab pos="1522440" algn="l"/>
                <a:tab pos="2436840" algn="l"/>
                <a:tab pos="3351240" algn="l"/>
                <a:tab pos="4265640" algn="l"/>
                <a:tab pos="5180040" algn="l"/>
                <a:tab pos="6094440" algn="l"/>
                <a:tab pos="7008840" algn="l"/>
                <a:tab pos="7923240" algn="l"/>
                <a:tab pos="8837640" algn="l"/>
                <a:tab pos="9752040" algn="l"/>
                <a:tab pos="10666440" algn="l"/>
              </a:tabLst>
            </a:pPr>
            <a:r>
              <a:rPr lang="de-DE" sz="1800" b="1" strike="noStrike" spc="-1" dirty="0">
                <a:solidFill>
                  <a:srgbClr val="FFFF00"/>
                </a:solidFill>
                <a:latin typeface="Benelux"/>
                <a:ea typeface="Microsoft YaHei"/>
              </a:rPr>
              <a:t>Das Material: Akazienholz</a:t>
            </a:r>
            <a:endParaRPr lang="de-DE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Textfeld 3"/>
          <p:cNvSpPr/>
          <p:nvPr/>
        </p:nvSpPr>
        <p:spPr>
          <a:xfrm>
            <a:off x="1296000" y="1872000"/>
            <a:ext cx="637200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1800" b="1" strike="noStrike" spc="-1" dirty="0">
                <a:solidFill>
                  <a:schemeClr val="lt1">
                    <a:lumMod val="95000"/>
                  </a:schemeClr>
                </a:solidFill>
                <a:latin typeface="Benelux"/>
              </a:rPr>
              <a:t>1.  Die Akazie ist ein Bild Christi vom Menschsein des</a:t>
            </a:r>
            <a:r>
              <a:rPr sz="1800" dirty="0"/>
              <a:t/>
            </a:r>
            <a:br>
              <a:rPr sz="1800" dirty="0"/>
            </a:br>
            <a:r>
              <a:rPr lang="de-DE" sz="1800" b="1" strike="noStrike" spc="-1" dirty="0">
                <a:solidFill>
                  <a:schemeClr val="lt1">
                    <a:lumMod val="95000"/>
                  </a:schemeClr>
                </a:solidFill>
                <a:latin typeface="Benelux"/>
              </a:rPr>
              <a:t>     Sohnes Gottes</a:t>
            </a:r>
            <a:endParaRPr lang="de-DE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de-DE" sz="1800" b="1" strike="noStrike" spc="-1" dirty="0">
                <a:solidFill>
                  <a:schemeClr val="lt1">
                    <a:lumMod val="95000"/>
                  </a:schemeClr>
                </a:solidFill>
                <a:latin typeface="Benelux"/>
              </a:rPr>
              <a:t>2.  Die Akazie ist auch das Bild eines wahren Christen</a:t>
            </a:r>
            <a:endParaRPr lang="de-DE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Rectangle 1"/>
          <p:cNvSpPr/>
          <p:nvPr/>
        </p:nvSpPr>
        <p:spPr>
          <a:xfrm>
            <a:off x="917640" y="339480"/>
            <a:ext cx="7308000" cy="93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3200" b="1" strike="noStrike" spc="-1" dirty="0">
                <a:solidFill>
                  <a:schemeClr val="lt1"/>
                </a:solidFill>
                <a:latin typeface="Benelux"/>
                <a:ea typeface="Microsoft YaHei"/>
              </a:rPr>
              <a:t>Das Allerheiligste mit Bundeslade</a:t>
            </a:r>
            <a:r>
              <a:rPr sz="3600" dirty="0"/>
              <a:t/>
            </a:r>
            <a:br>
              <a:rPr sz="3600" dirty="0"/>
            </a:br>
            <a:r>
              <a:rPr lang="de-DE" sz="2000" b="0" strike="noStrike" spc="-1" dirty="0">
                <a:solidFill>
                  <a:schemeClr val="lt1"/>
                </a:solidFill>
                <a:latin typeface="Benelux"/>
                <a:ea typeface="Microsoft YaHei"/>
              </a:rPr>
              <a:t>2. Mose 25</a:t>
            </a:r>
            <a:endParaRPr lang="de-DE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Textfeld 5"/>
          <p:cNvSpPr/>
          <p:nvPr/>
        </p:nvSpPr>
        <p:spPr>
          <a:xfrm>
            <a:off x="1296000" y="2952000"/>
            <a:ext cx="7344000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1800" b="1" strike="noStrike" spc="-1" dirty="0">
                <a:solidFill>
                  <a:srgbClr val="FF0000"/>
                </a:solidFill>
                <a:latin typeface="Benelux"/>
              </a:rPr>
              <a:t>2.1  Der Gebrauch des Akazienholzes:</a:t>
            </a:r>
            <a:endParaRPr lang="de-DE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de-DE" sz="1800" b="1" strike="noStrike" spc="-1" dirty="0">
                <a:solidFill>
                  <a:srgbClr val="FF0000"/>
                </a:solidFill>
                <a:latin typeface="Benelux"/>
              </a:rPr>
              <a:t>        </a:t>
            </a:r>
            <a:r>
              <a:rPr lang="de-DE" sz="1800" b="1" strike="noStrike" spc="-1" dirty="0">
                <a:solidFill>
                  <a:schemeClr val="lt1"/>
                </a:solidFill>
                <a:latin typeface="Benelux" panose="00000400000000000000" pitchFamily="2" charset="0"/>
              </a:rPr>
              <a:t>1.  Das Akazienholz wurde beim Tempelbau und beim</a:t>
            </a:r>
            <a:r>
              <a:rPr sz="1800" b="1" dirty="0">
                <a:latin typeface="Benelux" panose="00000400000000000000" pitchFamily="2" charset="0"/>
              </a:rPr>
              <a:t/>
            </a:r>
            <a:br>
              <a:rPr sz="1800" b="1" dirty="0">
                <a:latin typeface="Benelux" panose="00000400000000000000" pitchFamily="2" charset="0"/>
              </a:rPr>
            </a:br>
            <a:r>
              <a:rPr lang="de-DE" sz="1800" b="1" strike="noStrike" spc="-1" dirty="0">
                <a:solidFill>
                  <a:schemeClr val="lt1"/>
                </a:solidFill>
                <a:latin typeface="Benelux" panose="00000400000000000000" pitchFamily="2" charset="0"/>
              </a:rPr>
              <a:t>             Gottesdienst gebraucht</a:t>
            </a:r>
            <a:endParaRPr lang="de-DE" sz="1800" b="1" strike="noStrike" spc="-1" dirty="0">
              <a:solidFill>
                <a:srgbClr val="000000"/>
              </a:solidFill>
              <a:latin typeface="Benelux" panose="000004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1"/>
          <p:cNvSpPr/>
          <p:nvPr/>
        </p:nvSpPr>
        <p:spPr>
          <a:xfrm>
            <a:off x="917640" y="339480"/>
            <a:ext cx="7308000" cy="93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3200" b="1" strike="noStrike" spc="-1">
                <a:solidFill>
                  <a:schemeClr val="lt1"/>
                </a:solidFill>
                <a:latin typeface="Benelux"/>
                <a:ea typeface="Microsoft YaHei"/>
              </a:rPr>
              <a:t>Das Allerheiligste mit Bundeslade</a:t>
            </a:r>
            <a:r>
              <a:rPr sz="3600"/>
              <a:t/>
            </a:r>
            <a:br>
              <a:rPr sz="3600"/>
            </a:br>
            <a:r>
              <a:rPr lang="de-DE" sz="2000" b="0" strike="noStrike" spc="-1">
                <a:solidFill>
                  <a:schemeClr val="lt1"/>
                </a:solidFill>
                <a:latin typeface="Benelux"/>
                <a:ea typeface="Microsoft YaHei"/>
              </a:rPr>
              <a:t>2. Mose 25</a:t>
            </a:r>
            <a:endParaRPr lang="de-DE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Rectangle 2"/>
          <p:cNvSpPr/>
          <p:nvPr/>
        </p:nvSpPr>
        <p:spPr>
          <a:xfrm>
            <a:off x="936000" y="1440000"/>
            <a:ext cx="3383640" cy="346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t">
            <a:noAutofit/>
          </a:bodyPr>
          <a:lstStyle/>
          <a:p>
            <a:pPr marL="343080" indent="-343080" defTabSz="914400">
              <a:lnSpc>
                <a:spcPct val="92000"/>
              </a:lnSpc>
              <a:spcAft>
                <a:spcPts val="1426"/>
              </a:spcAft>
              <a:buClr>
                <a:srgbClr val="FFFF00"/>
              </a:buClr>
              <a:buFont typeface="Arial"/>
              <a:buAutoNum type="arabicPeriod" startAt="2"/>
              <a:tabLst>
                <a:tab pos="608040" algn="l"/>
                <a:tab pos="1522440" algn="l"/>
                <a:tab pos="2436840" algn="l"/>
                <a:tab pos="3351240" algn="l"/>
                <a:tab pos="4265640" algn="l"/>
                <a:tab pos="5180040" algn="l"/>
                <a:tab pos="6094440" algn="l"/>
                <a:tab pos="7008840" algn="l"/>
                <a:tab pos="7923240" algn="l"/>
                <a:tab pos="8837640" algn="l"/>
                <a:tab pos="9752040" algn="l"/>
                <a:tab pos="10666440" algn="l"/>
              </a:tabLst>
            </a:pPr>
            <a:r>
              <a:rPr lang="de-DE" sz="1800" b="1" strike="noStrike" spc="-1" dirty="0">
                <a:solidFill>
                  <a:srgbClr val="FFFF00"/>
                </a:solidFill>
                <a:latin typeface="Benelux"/>
                <a:ea typeface="Microsoft YaHei"/>
              </a:rPr>
              <a:t>Das Material: Akazienholz</a:t>
            </a:r>
            <a:endParaRPr lang="de-DE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Textfeld 3"/>
          <p:cNvSpPr/>
          <p:nvPr/>
        </p:nvSpPr>
        <p:spPr>
          <a:xfrm>
            <a:off x="1296000" y="1872000"/>
            <a:ext cx="7344000" cy="175287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1800" b="1" strike="noStrike" spc="-1" dirty="0">
                <a:solidFill>
                  <a:srgbClr val="FF0000"/>
                </a:solidFill>
                <a:latin typeface="Benelux"/>
              </a:rPr>
              <a:t>2.2  Die Eigenschaften des Akazienholzes:</a:t>
            </a:r>
            <a:endParaRPr lang="de-DE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de-DE" sz="1800" b="1" strike="noStrike" spc="-1" dirty="0">
                <a:solidFill>
                  <a:srgbClr val="FF0000"/>
                </a:solidFill>
                <a:latin typeface="Benelux"/>
              </a:rPr>
              <a:t>        </a:t>
            </a:r>
            <a:r>
              <a:rPr lang="de-DE" sz="1800" b="1" strike="noStrike" spc="-1" dirty="0">
                <a:solidFill>
                  <a:schemeClr val="lt1"/>
                </a:solidFill>
                <a:latin typeface="Benelux"/>
              </a:rPr>
              <a:t>1.  Das Akazienholz ist ölig</a:t>
            </a:r>
            <a:endParaRPr lang="de-DE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de-DE" sz="1800" b="1" strike="noStrike" spc="-1" dirty="0">
                <a:solidFill>
                  <a:schemeClr val="lt1"/>
                </a:solidFill>
                <a:latin typeface="Benelux"/>
              </a:rPr>
              <a:t>        2.  Das Akazienholz verbreitet einen lieblichen </a:t>
            </a:r>
            <a:r>
              <a:rPr lang="de-DE" sz="1800" b="1" strike="noStrike" spc="-1" dirty="0" smtClean="0">
                <a:solidFill>
                  <a:schemeClr val="lt1"/>
                </a:solidFill>
                <a:latin typeface="Benelux"/>
              </a:rPr>
              <a:t>Geruch</a:t>
            </a:r>
            <a:endParaRPr lang="de-DE" dirty="0"/>
          </a:p>
          <a:p>
            <a:pPr defTabSz="914400">
              <a:lnSpc>
                <a:spcPct val="100000"/>
              </a:lnSpc>
            </a:pPr>
            <a:r>
              <a:rPr lang="de-DE" sz="1800" b="1" strike="noStrike" spc="-1" dirty="0">
                <a:solidFill>
                  <a:schemeClr val="lt1"/>
                </a:solidFill>
                <a:latin typeface="Benelux"/>
              </a:rPr>
              <a:t> </a:t>
            </a:r>
            <a:r>
              <a:rPr lang="de-DE" sz="1800" b="1" strike="noStrike" spc="-1" dirty="0" smtClean="0">
                <a:solidFill>
                  <a:schemeClr val="lt1"/>
                </a:solidFill>
                <a:latin typeface="Benelux"/>
              </a:rPr>
              <a:t>       3</a:t>
            </a:r>
            <a:r>
              <a:rPr lang="de-DE" sz="1800" b="1" strike="noStrike" spc="-1" dirty="0">
                <a:solidFill>
                  <a:schemeClr val="lt1"/>
                </a:solidFill>
                <a:latin typeface="Benelux"/>
              </a:rPr>
              <a:t>.  Das Akazienholz ist </a:t>
            </a:r>
            <a:r>
              <a:rPr lang="de-DE" sz="1800" b="1" strike="noStrike" spc="-1" dirty="0" smtClean="0">
                <a:solidFill>
                  <a:schemeClr val="lt1"/>
                </a:solidFill>
                <a:latin typeface="Benelux"/>
              </a:rPr>
              <a:t>unverweslich</a:t>
            </a:r>
            <a:endParaRPr lang="de-DE" dirty="0"/>
          </a:p>
          <a:p>
            <a:pPr defTabSz="914400">
              <a:lnSpc>
                <a:spcPct val="100000"/>
              </a:lnSpc>
            </a:pPr>
            <a:r>
              <a:rPr lang="de-DE" sz="1800" b="1" strike="noStrike" spc="-1" dirty="0">
                <a:solidFill>
                  <a:schemeClr val="lt1"/>
                </a:solidFill>
                <a:latin typeface="Benelux"/>
              </a:rPr>
              <a:t> </a:t>
            </a:r>
            <a:r>
              <a:rPr lang="de-DE" sz="1800" b="1" strike="noStrike" spc="-1" dirty="0" smtClean="0">
                <a:solidFill>
                  <a:schemeClr val="lt1"/>
                </a:solidFill>
                <a:latin typeface="Benelux"/>
              </a:rPr>
              <a:t>       4</a:t>
            </a:r>
            <a:r>
              <a:rPr lang="de-DE" sz="1800" b="1" strike="noStrike" spc="-1" dirty="0">
                <a:solidFill>
                  <a:schemeClr val="lt1"/>
                </a:solidFill>
                <a:latin typeface="Benelux"/>
              </a:rPr>
              <a:t>.  Das Akazienholz wird nicht </a:t>
            </a:r>
            <a:r>
              <a:rPr lang="de-DE" sz="1800" b="1" strike="noStrike" spc="-1" dirty="0" smtClean="0">
                <a:solidFill>
                  <a:schemeClr val="lt1"/>
                </a:solidFill>
                <a:latin typeface="Benelux"/>
              </a:rPr>
              <a:t>wurmstichig</a:t>
            </a:r>
            <a:endParaRPr lang="de-DE" dirty="0"/>
          </a:p>
          <a:p>
            <a:pPr defTabSz="914400">
              <a:lnSpc>
                <a:spcPct val="100000"/>
              </a:lnSpc>
            </a:pPr>
            <a:r>
              <a:rPr lang="de-DE" sz="1800" b="1" strike="noStrike" spc="-1" dirty="0">
                <a:solidFill>
                  <a:schemeClr val="lt1"/>
                </a:solidFill>
                <a:latin typeface="Benelux"/>
              </a:rPr>
              <a:t> </a:t>
            </a:r>
            <a:r>
              <a:rPr lang="de-DE" sz="1800" b="1" strike="noStrike" spc="-1" dirty="0" smtClean="0">
                <a:solidFill>
                  <a:schemeClr val="lt1"/>
                </a:solidFill>
                <a:latin typeface="Benelux"/>
              </a:rPr>
              <a:t>       5</a:t>
            </a:r>
            <a:r>
              <a:rPr lang="de-DE" sz="1800" b="1" strike="noStrike" spc="-1" dirty="0">
                <a:solidFill>
                  <a:schemeClr val="lt1"/>
                </a:solidFill>
                <a:latin typeface="Benelux"/>
              </a:rPr>
              <a:t>.  Das Akazienholz ist sehr wertvoll</a:t>
            </a:r>
            <a:endParaRPr lang="de-DE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1"/>
          <p:cNvSpPr/>
          <p:nvPr/>
        </p:nvSpPr>
        <p:spPr>
          <a:xfrm>
            <a:off x="917640" y="339480"/>
            <a:ext cx="7308000" cy="93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3200" b="1" strike="noStrike" spc="-1" dirty="0">
                <a:solidFill>
                  <a:schemeClr val="lt1"/>
                </a:solidFill>
                <a:latin typeface="Benelux"/>
                <a:ea typeface="Microsoft YaHei"/>
              </a:rPr>
              <a:t>Das Allerheiligste mit Bundeslade</a:t>
            </a:r>
            <a:r>
              <a:rPr sz="3600" dirty="0"/>
              <a:t/>
            </a:r>
            <a:br>
              <a:rPr sz="3600" dirty="0"/>
            </a:br>
            <a:r>
              <a:rPr lang="de-DE" sz="2000" b="0" strike="noStrike" spc="-1" dirty="0">
                <a:solidFill>
                  <a:schemeClr val="lt1"/>
                </a:solidFill>
                <a:latin typeface="Benelux"/>
                <a:ea typeface="Microsoft YaHei"/>
              </a:rPr>
              <a:t>2. Mose 25</a:t>
            </a:r>
            <a:endParaRPr lang="de-DE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Rectangle 2"/>
          <p:cNvSpPr/>
          <p:nvPr/>
        </p:nvSpPr>
        <p:spPr>
          <a:xfrm>
            <a:off x="936000" y="1440000"/>
            <a:ext cx="3383640" cy="346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t">
            <a:noAutofit/>
          </a:bodyPr>
          <a:lstStyle/>
          <a:p>
            <a:pPr marL="343080" indent="-343080" defTabSz="914400">
              <a:lnSpc>
                <a:spcPct val="92000"/>
              </a:lnSpc>
              <a:spcAft>
                <a:spcPts val="1426"/>
              </a:spcAft>
              <a:buClr>
                <a:srgbClr val="FFFF00"/>
              </a:buClr>
              <a:buFont typeface="Arial"/>
              <a:buAutoNum type="arabicPeriod" startAt="2"/>
              <a:tabLst>
                <a:tab pos="608040" algn="l"/>
                <a:tab pos="1522440" algn="l"/>
                <a:tab pos="2436840" algn="l"/>
                <a:tab pos="3351240" algn="l"/>
                <a:tab pos="4265640" algn="l"/>
                <a:tab pos="5180040" algn="l"/>
                <a:tab pos="6094440" algn="l"/>
                <a:tab pos="7008840" algn="l"/>
                <a:tab pos="7923240" algn="l"/>
                <a:tab pos="8837640" algn="l"/>
                <a:tab pos="9752040" algn="l"/>
                <a:tab pos="10666440" algn="l"/>
              </a:tabLst>
            </a:pPr>
            <a:r>
              <a:rPr lang="de-DE" sz="1800" b="1" strike="noStrike" spc="-1">
                <a:solidFill>
                  <a:srgbClr val="FFFF00"/>
                </a:solidFill>
                <a:latin typeface="Benelux"/>
                <a:ea typeface="Microsoft YaHei"/>
              </a:rPr>
              <a:t>Das Material: Akazienholz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Textfeld 3"/>
          <p:cNvSpPr/>
          <p:nvPr/>
        </p:nvSpPr>
        <p:spPr>
          <a:xfrm>
            <a:off x="1296000" y="1872000"/>
            <a:ext cx="7344000" cy="175287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1800" b="1" strike="noStrike" spc="-1" dirty="0">
                <a:solidFill>
                  <a:srgbClr val="FF0000"/>
                </a:solidFill>
                <a:latin typeface="Benelux"/>
              </a:rPr>
              <a:t>2.2  Die Eigenschaften des </a:t>
            </a:r>
            <a:r>
              <a:rPr lang="de-DE" sz="1800" b="1" strike="noStrike" spc="-1" dirty="0" smtClean="0">
                <a:solidFill>
                  <a:srgbClr val="FF0000"/>
                </a:solidFill>
                <a:latin typeface="Benelux"/>
              </a:rPr>
              <a:t>Akazienholzes (2):</a:t>
            </a:r>
            <a:endParaRPr lang="de-DE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de-DE" sz="1800" b="1" strike="noStrike" spc="-1" dirty="0">
                <a:solidFill>
                  <a:srgbClr val="FF0000"/>
                </a:solidFill>
                <a:latin typeface="Benelux"/>
              </a:rPr>
              <a:t>        </a:t>
            </a:r>
            <a:r>
              <a:rPr lang="de-DE" b="1" spc="-1" dirty="0">
                <a:solidFill>
                  <a:schemeClr val="lt1"/>
                </a:solidFill>
                <a:latin typeface="Benelux"/>
              </a:rPr>
              <a:t>6</a:t>
            </a:r>
            <a:r>
              <a:rPr lang="de-DE" sz="1800" b="1" strike="noStrike" spc="-1" dirty="0" smtClean="0">
                <a:solidFill>
                  <a:schemeClr val="lt1"/>
                </a:solidFill>
                <a:latin typeface="Benelux"/>
              </a:rPr>
              <a:t>.  </a:t>
            </a:r>
            <a:r>
              <a:rPr lang="de-DE" sz="1800" b="1" strike="noStrike" spc="-1" dirty="0">
                <a:solidFill>
                  <a:schemeClr val="lt1"/>
                </a:solidFill>
                <a:latin typeface="Benelux"/>
              </a:rPr>
              <a:t>Das Akazien haben </a:t>
            </a:r>
            <a:r>
              <a:rPr lang="de-DE" sz="1800" b="1" strike="noStrike" spc="-1" dirty="0" smtClean="0">
                <a:solidFill>
                  <a:schemeClr val="lt1"/>
                </a:solidFill>
                <a:latin typeface="Benelux"/>
              </a:rPr>
              <a:t>Dornen</a:t>
            </a:r>
            <a:endParaRPr lang="de-D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de-DE" sz="1800" b="1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800" b="1" strike="noStrike" spc="-1" dirty="0" smtClean="0">
                <a:solidFill>
                  <a:srgbClr val="000000"/>
                </a:solidFill>
                <a:latin typeface="Arial"/>
              </a:rPr>
              <a:t>       </a:t>
            </a:r>
            <a:r>
              <a:rPr lang="de-DE" sz="1800" b="1" strike="noStrike" spc="-1" dirty="0" smtClean="0">
                <a:solidFill>
                  <a:schemeClr val="lt1"/>
                </a:solidFill>
                <a:latin typeface="Benelux"/>
              </a:rPr>
              <a:t>7.  </a:t>
            </a:r>
            <a:r>
              <a:rPr lang="de-DE" sz="1800" b="1" strike="noStrike" spc="-1" dirty="0">
                <a:solidFill>
                  <a:schemeClr val="lt1"/>
                </a:solidFill>
                <a:latin typeface="Benelux"/>
              </a:rPr>
              <a:t>Das Akazienholz wurde </a:t>
            </a:r>
            <a:r>
              <a:rPr lang="de-DE" sz="1800" b="1" strike="noStrike" spc="-1" dirty="0" smtClean="0">
                <a:solidFill>
                  <a:schemeClr val="lt1"/>
                </a:solidFill>
                <a:latin typeface="Benelux"/>
              </a:rPr>
              <a:t>rasiert</a:t>
            </a:r>
            <a:endParaRPr lang="de-DE" dirty="0"/>
          </a:p>
          <a:p>
            <a:pPr defTabSz="914400">
              <a:lnSpc>
                <a:spcPct val="100000"/>
              </a:lnSpc>
            </a:pPr>
            <a:r>
              <a:rPr lang="de-DE" sz="1800" b="1" strike="noStrike" spc="-1" dirty="0">
                <a:solidFill>
                  <a:schemeClr val="lt1"/>
                </a:solidFill>
                <a:latin typeface="Benelux"/>
              </a:rPr>
              <a:t> </a:t>
            </a:r>
            <a:r>
              <a:rPr lang="de-DE" sz="1800" b="1" strike="noStrike" spc="-1" dirty="0" smtClean="0">
                <a:solidFill>
                  <a:schemeClr val="lt1"/>
                </a:solidFill>
                <a:latin typeface="Benelux"/>
              </a:rPr>
              <a:t>       8.  </a:t>
            </a:r>
            <a:r>
              <a:rPr lang="de-DE" sz="1800" b="1" strike="noStrike" spc="-1" dirty="0">
                <a:solidFill>
                  <a:schemeClr val="lt1"/>
                </a:solidFill>
                <a:latin typeface="Benelux"/>
              </a:rPr>
              <a:t>Das Akazien sind im milden Klima </a:t>
            </a:r>
            <a:r>
              <a:rPr lang="de-DE" sz="1800" b="1" strike="noStrike" spc="-1" dirty="0" smtClean="0">
                <a:solidFill>
                  <a:schemeClr val="lt1"/>
                </a:solidFill>
                <a:latin typeface="Benelux"/>
              </a:rPr>
              <a:t>immergrün</a:t>
            </a:r>
            <a:endParaRPr lang="de-DE" dirty="0"/>
          </a:p>
          <a:p>
            <a:pPr defTabSz="914400">
              <a:lnSpc>
                <a:spcPct val="100000"/>
              </a:lnSpc>
            </a:pPr>
            <a:r>
              <a:rPr lang="de-DE" sz="1800" b="1" strike="noStrike" spc="-1" dirty="0">
                <a:solidFill>
                  <a:schemeClr val="lt1"/>
                </a:solidFill>
                <a:latin typeface="Benelux"/>
              </a:rPr>
              <a:t> </a:t>
            </a:r>
            <a:r>
              <a:rPr lang="de-DE" sz="1800" b="1" strike="noStrike" spc="-1" dirty="0" smtClean="0">
                <a:solidFill>
                  <a:schemeClr val="lt1"/>
                </a:solidFill>
                <a:latin typeface="Benelux"/>
              </a:rPr>
              <a:t>       9.  </a:t>
            </a:r>
            <a:r>
              <a:rPr lang="de-DE" sz="1800" b="1" strike="noStrike" spc="-1" dirty="0">
                <a:solidFill>
                  <a:schemeClr val="lt1"/>
                </a:solidFill>
                <a:latin typeface="Benelux"/>
              </a:rPr>
              <a:t>Das Akazienholz hat eine schöne Farbe (</a:t>
            </a:r>
            <a:r>
              <a:rPr lang="de-DE" sz="1800" b="1" strike="noStrike" spc="-1" dirty="0" smtClean="0">
                <a:solidFill>
                  <a:schemeClr val="lt1"/>
                </a:solidFill>
                <a:latin typeface="Benelux"/>
              </a:rPr>
              <a:t>goldrot)</a:t>
            </a:r>
            <a:endParaRPr lang="de-DE" dirty="0"/>
          </a:p>
          <a:p>
            <a:pPr defTabSz="914400">
              <a:lnSpc>
                <a:spcPct val="100000"/>
              </a:lnSpc>
            </a:pPr>
            <a:r>
              <a:rPr lang="de-DE" sz="1800" b="1" strike="noStrike" spc="-1" dirty="0">
                <a:solidFill>
                  <a:schemeClr val="lt1"/>
                </a:solidFill>
                <a:latin typeface="Benelux"/>
              </a:rPr>
              <a:t> </a:t>
            </a:r>
            <a:r>
              <a:rPr lang="de-DE" sz="1800" b="1" strike="noStrike" spc="-1" dirty="0" smtClean="0">
                <a:solidFill>
                  <a:schemeClr val="lt1"/>
                </a:solidFill>
                <a:latin typeface="Benelux"/>
              </a:rPr>
              <a:t>       10.  </a:t>
            </a:r>
            <a:r>
              <a:rPr lang="de-DE" sz="1800" b="1" strike="noStrike" spc="-1" dirty="0">
                <a:solidFill>
                  <a:schemeClr val="lt1"/>
                </a:solidFill>
                <a:latin typeface="Benelux"/>
              </a:rPr>
              <a:t>Das Akazienholz ist einzigartig in seiner Art</a:t>
            </a:r>
            <a:endParaRPr lang="de-DE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1"/>
          <p:cNvSpPr/>
          <p:nvPr/>
        </p:nvSpPr>
        <p:spPr>
          <a:xfrm>
            <a:off x="917640" y="339480"/>
            <a:ext cx="7308000" cy="93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3200" b="1" strike="noStrike" spc="-1" dirty="0">
                <a:solidFill>
                  <a:schemeClr val="lt1"/>
                </a:solidFill>
                <a:latin typeface="Benelux"/>
                <a:ea typeface="Microsoft YaHei"/>
              </a:rPr>
              <a:t>Das Allerheiligste mit Bundeslade</a:t>
            </a:r>
            <a:r>
              <a:rPr sz="3600" dirty="0"/>
              <a:t/>
            </a:r>
            <a:br>
              <a:rPr sz="3600" dirty="0"/>
            </a:br>
            <a:r>
              <a:rPr lang="de-DE" sz="2000" b="0" strike="noStrike" spc="-1" dirty="0">
                <a:solidFill>
                  <a:schemeClr val="lt1"/>
                </a:solidFill>
                <a:latin typeface="Benelux"/>
                <a:ea typeface="Microsoft YaHei"/>
              </a:rPr>
              <a:t>2. Mose 25</a:t>
            </a:r>
            <a:endParaRPr lang="de-DE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Textfeld 8"/>
          <p:cNvSpPr/>
          <p:nvPr/>
        </p:nvSpPr>
        <p:spPr>
          <a:xfrm>
            <a:off x="644151" y="4083840"/>
            <a:ext cx="1583280" cy="39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1000" b="0" strike="noStrike" spc="-1" dirty="0">
                <a:solidFill>
                  <a:schemeClr val="lt1"/>
                </a:solidFill>
                <a:latin typeface="Arial"/>
              </a:rPr>
              <a:t>E. Platte: Mitten unter euch (S. 58)</a:t>
            </a:r>
            <a:endParaRPr lang="de-DE" sz="10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5" name="Grafik 1"/>
          <p:cNvPicPr/>
          <p:nvPr/>
        </p:nvPicPr>
        <p:blipFill>
          <a:blip r:embed="rId2"/>
          <a:stretch/>
        </p:blipFill>
        <p:spPr>
          <a:xfrm>
            <a:off x="3579480" y="1347480"/>
            <a:ext cx="1984320" cy="3419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1"/>
          <p:cNvSpPr/>
          <p:nvPr/>
        </p:nvSpPr>
        <p:spPr>
          <a:xfrm>
            <a:off x="917640" y="339480"/>
            <a:ext cx="7308000" cy="93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3200" b="1" strike="noStrike" spc="-1" dirty="0">
                <a:solidFill>
                  <a:schemeClr val="lt1"/>
                </a:solidFill>
                <a:latin typeface="Benelux"/>
                <a:ea typeface="Microsoft YaHei"/>
              </a:rPr>
              <a:t>Das Allerheiligste mit Bundeslade</a:t>
            </a:r>
            <a:r>
              <a:rPr sz="3600" dirty="0"/>
              <a:t/>
            </a:r>
            <a:br>
              <a:rPr sz="3600" dirty="0"/>
            </a:br>
            <a:r>
              <a:rPr lang="de-DE" sz="2000" b="0" strike="noStrike" spc="-1" dirty="0">
                <a:solidFill>
                  <a:schemeClr val="lt1"/>
                </a:solidFill>
                <a:latin typeface="Benelux"/>
                <a:ea typeface="Microsoft YaHei"/>
              </a:rPr>
              <a:t>2. Mose 25</a:t>
            </a:r>
            <a:endParaRPr lang="de-DE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Textfeld 8"/>
          <p:cNvSpPr/>
          <p:nvPr/>
        </p:nvSpPr>
        <p:spPr>
          <a:xfrm>
            <a:off x="323640" y="4083840"/>
            <a:ext cx="1583280" cy="39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1000" b="0" strike="noStrike" spc="-1">
                <a:solidFill>
                  <a:schemeClr val="lt1"/>
                </a:solidFill>
                <a:latin typeface="Arial"/>
              </a:rPr>
              <a:t>E. Platte: Mitten unter euch (S. 160)</a:t>
            </a:r>
            <a:endParaRPr lang="de-DE" sz="1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8" name="Grafik 9"/>
          <p:cNvPicPr/>
          <p:nvPr/>
        </p:nvPicPr>
        <p:blipFill>
          <a:blip r:embed="rId2"/>
          <a:stretch/>
        </p:blipFill>
        <p:spPr>
          <a:xfrm>
            <a:off x="2289960" y="1386360"/>
            <a:ext cx="4563360" cy="3419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1"/>
          <p:cNvSpPr/>
          <p:nvPr/>
        </p:nvSpPr>
        <p:spPr>
          <a:xfrm>
            <a:off x="917640" y="339480"/>
            <a:ext cx="7308000" cy="93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3200" b="1" strike="noStrike" spc="-1" dirty="0">
                <a:solidFill>
                  <a:schemeClr val="lt1"/>
                </a:solidFill>
                <a:latin typeface="Benelux"/>
                <a:ea typeface="Microsoft YaHei"/>
              </a:rPr>
              <a:t>Das Allerheiligste mit Bundeslade</a:t>
            </a:r>
            <a:r>
              <a:rPr sz="3600" dirty="0"/>
              <a:t/>
            </a:r>
            <a:br>
              <a:rPr sz="3600" dirty="0"/>
            </a:br>
            <a:r>
              <a:rPr lang="de-DE" sz="2000" b="0" strike="noStrike" spc="-1" dirty="0">
                <a:solidFill>
                  <a:schemeClr val="lt1"/>
                </a:solidFill>
                <a:latin typeface="Benelux"/>
                <a:ea typeface="Microsoft YaHei"/>
              </a:rPr>
              <a:t>2. Mose 25</a:t>
            </a:r>
            <a:endParaRPr lang="de-DE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0" name="Grafik 2"/>
          <p:cNvPicPr/>
          <p:nvPr/>
        </p:nvPicPr>
        <p:blipFill>
          <a:blip r:embed="rId2"/>
          <a:stretch/>
        </p:blipFill>
        <p:spPr>
          <a:xfrm>
            <a:off x="2292120" y="1419480"/>
            <a:ext cx="4559400" cy="3419280"/>
          </a:xfrm>
          <a:prstGeom prst="rect">
            <a:avLst/>
          </a:prstGeom>
          <a:ln w="0">
            <a:noFill/>
          </a:ln>
        </p:spPr>
      </p:pic>
      <p:sp>
        <p:nvSpPr>
          <p:cNvPr id="91" name="Textfeld 8"/>
          <p:cNvSpPr/>
          <p:nvPr/>
        </p:nvSpPr>
        <p:spPr>
          <a:xfrm>
            <a:off x="323640" y="4083840"/>
            <a:ext cx="1583280" cy="39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1000" b="0" strike="noStrike" spc="-1" dirty="0">
                <a:solidFill>
                  <a:schemeClr val="lt1"/>
                </a:solidFill>
                <a:latin typeface="Arial"/>
              </a:rPr>
              <a:t>E. Platte: Mitten unter euch (S. 84)</a:t>
            </a:r>
            <a:endParaRPr lang="de-DE" sz="10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1"/>
          <p:cNvSpPr/>
          <p:nvPr/>
        </p:nvSpPr>
        <p:spPr>
          <a:xfrm>
            <a:off x="917640" y="339480"/>
            <a:ext cx="7308000" cy="93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3200" b="1" strike="noStrike" spc="-1">
                <a:solidFill>
                  <a:schemeClr val="lt1"/>
                </a:solidFill>
                <a:latin typeface="Benelux"/>
                <a:ea typeface="Microsoft YaHei"/>
              </a:rPr>
              <a:t>Das Allerheiligste mit Bundeslade</a:t>
            </a:r>
            <a:r>
              <a:rPr sz="3600"/>
              <a:t/>
            </a:r>
            <a:br>
              <a:rPr sz="3600"/>
            </a:br>
            <a:r>
              <a:rPr lang="de-DE" sz="2000" b="0" strike="noStrike" spc="-1">
                <a:solidFill>
                  <a:schemeClr val="lt1"/>
                </a:solidFill>
                <a:latin typeface="Benelux"/>
                <a:ea typeface="Microsoft YaHei"/>
              </a:rPr>
              <a:t>2. Mose 25</a:t>
            </a:r>
            <a:endParaRPr lang="de-DE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Rectangle 2"/>
          <p:cNvSpPr/>
          <p:nvPr/>
        </p:nvSpPr>
        <p:spPr>
          <a:xfrm>
            <a:off x="936000" y="1440000"/>
            <a:ext cx="2303640" cy="346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t">
            <a:noAutofit/>
          </a:bodyPr>
          <a:lstStyle/>
          <a:p>
            <a:pPr marL="343080" indent="-343080" defTabSz="914400">
              <a:lnSpc>
                <a:spcPct val="92000"/>
              </a:lnSpc>
              <a:spcAft>
                <a:spcPts val="1426"/>
              </a:spcAft>
              <a:buClr>
                <a:srgbClr val="FFFF00"/>
              </a:buClr>
              <a:buFont typeface="Arial"/>
              <a:buAutoNum type="arabicPeriod" startAt="3"/>
              <a:tabLst>
                <a:tab pos="608040" algn="l"/>
                <a:tab pos="1522440" algn="l"/>
                <a:tab pos="2436840" algn="l"/>
                <a:tab pos="3351240" algn="l"/>
                <a:tab pos="4265640" algn="l"/>
                <a:tab pos="5180040" algn="l"/>
                <a:tab pos="6094440" algn="l"/>
                <a:tab pos="7008840" algn="l"/>
                <a:tab pos="7923240" algn="l"/>
                <a:tab pos="8837640" algn="l"/>
                <a:tab pos="9752040" algn="l"/>
                <a:tab pos="10666440" algn="l"/>
              </a:tabLst>
            </a:pPr>
            <a:r>
              <a:rPr lang="de-DE" sz="1800" b="1" strike="noStrike" spc="-1">
                <a:solidFill>
                  <a:srgbClr val="FFFF00"/>
                </a:solidFill>
                <a:latin typeface="Benelux"/>
                <a:ea typeface="Microsoft YaHei"/>
              </a:rPr>
              <a:t>Die Bundeslade</a:t>
            </a:r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Textfeld 7"/>
          <p:cNvSpPr/>
          <p:nvPr/>
        </p:nvSpPr>
        <p:spPr>
          <a:xfrm>
            <a:off x="1296000" y="1872000"/>
            <a:ext cx="7344000" cy="147587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1800" b="1" strike="noStrike" spc="-1" dirty="0">
                <a:solidFill>
                  <a:srgbClr val="FF0000"/>
                </a:solidFill>
                <a:latin typeface="Benelux"/>
              </a:rPr>
              <a:t>3.1  Die Maße der Bundeslade:</a:t>
            </a:r>
            <a:endParaRPr lang="de-DE" sz="1800" b="0" strike="noStrik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de-DE" sz="1800" b="1" strike="noStrike" spc="-1" dirty="0">
                <a:solidFill>
                  <a:srgbClr val="FF0000"/>
                </a:solidFill>
                <a:latin typeface="Benelux"/>
              </a:rPr>
              <a:t>        </a:t>
            </a:r>
            <a:r>
              <a:rPr lang="de-DE" sz="1800" b="1" strike="noStrike" spc="-1" dirty="0">
                <a:solidFill>
                  <a:schemeClr val="lt1"/>
                </a:solidFill>
                <a:latin typeface="Benelux" panose="00000400000000000000" pitchFamily="2" charset="0"/>
              </a:rPr>
              <a:t>1.  Die Länge der </a:t>
            </a:r>
            <a:r>
              <a:rPr lang="de-DE" sz="1800" b="1" strike="noStrike" spc="-1" dirty="0" smtClean="0">
                <a:solidFill>
                  <a:schemeClr val="lt1"/>
                </a:solidFill>
                <a:latin typeface="Benelux" panose="00000400000000000000" pitchFamily="2" charset="0"/>
              </a:rPr>
              <a:t>Bundeslade</a:t>
            </a:r>
            <a:endParaRPr lang="de-DE" b="1" spc="-1" dirty="0">
              <a:solidFill>
                <a:srgbClr val="000000"/>
              </a:solidFill>
              <a:latin typeface="Benelux" panose="00000400000000000000" pitchFamily="2" charset="0"/>
            </a:endParaRPr>
          </a:p>
          <a:p>
            <a:pPr defTabSz="914400">
              <a:lnSpc>
                <a:spcPct val="100000"/>
              </a:lnSpc>
            </a:pPr>
            <a:r>
              <a:rPr lang="de-DE" sz="1800" b="1" strike="noStrike" spc="-1" dirty="0">
                <a:solidFill>
                  <a:srgbClr val="000000"/>
                </a:solidFill>
                <a:latin typeface="Benelux" panose="00000400000000000000" pitchFamily="2" charset="0"/>
              </a:rPr>
              <a:t> </a:t>
            </a:r>
            <a:r>
              <a:rPr lang="de-DE" sz="1800" b="1" strike="noStrike" spc="-1" dirty="0" smtClean="0">
                <a:solidFill>
                  <a:srgbClr val="000000"/>
                </a:solidFill>
                <a:latin typeface="Benelux" panose="00000400000000000000" pitchFamily="2" charset="0"/>
              </a:rPr>
              <a:t>       </a:t>
            </a:r>
            <a:r>
              <a:rPr lang="de-DE" sz="1800" b="1" strike="noStrike" spc="-1" dirty="0" smtClean="0">
                <a:solidFill>
                  <a:schemeClr val="lt1"/>
                </a:solidFill>
                <a:latin typeface="Benelux" panose="00000400000000000000" pitchFamily="2" charset="0"/>
              </a:rPr>
              <a:t>2</a:t>
            </a:r>
            <a:r>
              <a:rPr lang="de-DE" sz="1800" b="1" strike="noStrike" spc="-1" dirty="0">
                <a:solidFill>
                  <a:schemeClr val="lt1"/>
                </a:solidFill>
                <a:latin typeface="Benelux" panose="00000400000000000000" pitchFamily="2" charset="0"/>
              </a:rPr>
              <a:t>.  Die Breite der </a:t>
            </a:r>
            <a:r>
              <a:rPr lang="de-DE" sz="1800" b="1" strike="noStrike" spc="-1" dirty="0" smtClean="0">
                <a:solidFill>
                  <a:schemeClr val="lt1"/>
                </a:solidFill>
                <a:latin typeface="Benelux" panose="00000400000000000000" pitchFamily="2" charset="0"/>
              </a:rPr>
              <a:t>Bundeslade</a:t>
            </a:r>
            <a:endParaRPr lang="de-DE" b="1" dirty="0">
              <a:latin typeface="Benelux" panose="00000400000000000000" pitchFamily="2" charset="0"/>
            </a:endParaRPr>
          </a:p>
          <a:p>
            <a:pPr defTabSz="914400">
              <a:lnSpc>
                <a:spcPct val="100000"/>
              </a:lnSpc>
            </a:pPr>
            <a:r>
              <a:rPr lang="de-DE" sz="1800" b="1" strike="noStrike" spc="-1" dirty="0">
                <a:solidFill>
                  <a:schemeClr val="lt1"/>
                </a:solidFill>
                <a:latin typeface="Benelux" panose="00000400000000000000" pitchFamily="2" charset="0"/>
              </a:rPr>
              <a:t> </a:t>
            </a:r>
            <a:r>
              <a:rPr lang="de-DE" sz="1800" b="1" strike="noStrike" spc="-1" dirty="0" smtClean="0">
                <a:solidFill>
                  <a:schemeClr val="lt1"/>
                </a:solidFill>
                <a:latin typeface="Benelux" panose="00000400000000000000" pitchFamily="2" charset="0"/>
              </a:rPr>
              <a:t>       3</a:t>
            </a:r>
            <a:r>
              <a:rPr lang="de-DE" sz="1800" b="1" strike="noStrike" spc="-1" dirty="0">
                <a:solidFill>
                  <a:schemeClr val="lt1"/>
                </a:solidFill>
                <a:latin typeface="Benelux" panose="00000400000000000000" pitchFamily="2" charset="0"/>
              </a:rPr>
              <a:t>.  Die Höhe der </a:t>
            </a:r>
            <a:r>
              <a:rPr lang="de-DE" sz="1800" b="1" strike="noStrike" spc="-1" dirty="0" smtClean="0">
                <a:solidFill>
                  <a:schemeClr val="lt1"/>
                </a:solidFill>
                <a:latin typeface="Benelux" panose="00000400000000000000" pitchFamily="2" charset="0"/>
              </a:rPr>
              <a:t>Bundeslade</a:t>
            </a:r>
            <a:endParaRPr lang="de-DE" b="1" dirty="0">
              <a:latin typeface="Benelux" panose="00000400000000000000" pitchFamily="2" charset="0"/>
            </a:endParaRPr>
          </a:p>
          <a:p>
            <a:pPr defTabSz="914400">
              <a:lnSpc>
                <a:spcPct val="100000"/>
              </a:lnSpc>
            </a:pPr>
            <a:r>
              <a:rPr lang="de-DE" sz="1800" b="1" strike="noStrike" spc="-1" dirty="0">
                <a:solidFill>
                  <a:schemeClr val="lt1"/>
                </a:solidFill>
                <a:latin typeface="Benelux" panose="00000400000000000000" pitchFamily="2" charset="0"/>
              </a:rPr>
              <a:t> </a:t>
            </a:r>
            <a:r>
              <a:rPr lang="de-DE" sz="1800" b="1" strike="noStrike" spc="-1" dirty="0" smtClean="0">
                <a:solidFill>
                  <a:schemeClr val="lt1"/>
                </a:solidFill>
                <a:latin typeface="Benelux" panose="00000400000000000000" pitchFamily="2" charset="0"/>
              </a:rPr>
              <a:t>       4</a:t>
            </a:r>
            <a:r>
              <a:rPr lang="de-DE" sz="1800" b="1" strike="noStrike" spc="-1" dirty="0">
                <a:solidFill>
                  <a:schemeClr val="lt1"/>
                </a:solidFill>
                <a:latin typeface="Benelux" panose="00000400000000000000" pitchFamily="2" charset="0"/>
              </a:rPr>
              <a:t>.  Das gebrochene Maß der Bundeslade</a:t>
            </a:r>
            <a:endParaRPr lang="de-DE" sz="1800" b="1" strike="noStrike" spc="-1" dirty="0">
              <a:solidFill>
                <a:srgbClr val="000000"/>
              </a:solidFill>
              <a:latin typeface="Benelux" panose="000004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1"/>
          <p:cNvSpPr/>
          <p:nvPr/>
        </p:nvSpPr>
        <p:spPr>
          <a:xfrm>
            <a:off x="917640" y="339480"/>
            <a:ext cx="7308000" cy="93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3200" b="1" strike="noStrike" spc="-1" dirty="0">
                <a:solidFill>
                  <a:schemeClr val="lt1"/>
                </a:solidFill>
                <a:latin typeface="Benelux"/>
                <a:ea typeface="Microsoft YaHei"/>
              </a:rPr>
              <a:t>Das Allerheiligste mit Bundeslade</a:t>
            </a:r>
            <a:r>
              <a:rPr sz="3600" dirty="0"/>
              <a:t/>
            </a:r>
            <a:br>
              <a:rPr sz="3600" dirty="0"/>
            </a:br>
            <a:r>
              <a:rPr lang="de-DE" sz="2000" b="0" strike="noStrike" spc="-1" dirty="0">
                <a:solidFill>
                  <a:schemeClr val="lt1"/>
                </a:solidFill>
                <a:latin typeface="Benelux"/>
                <a:ea typeface="Microsoft YaHei"/>
              </a:rPr>
              <a:t>2. Mose 25</a:t>
            </a:r>
            <a:endParaRPr lang="de-DE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Rectangle 2"/>
          <p:cNvSpPr/>
          <p:nvPr/>
        </p:nvSpPr>
        <p:spPr>
          <a:xfrm>
            <a:off x="936000" y="1440000"/>
            <a:ext cx="2303640" cy="346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t">
            <a:noAutofit/>
          </a:bodyPr>
          <a:lstStyle/>
          <a:p>
            <a:pPr marL="343080" indent="-343080" defTabSz="914400">
              <a:lnSpc>
                <a:spcPct val="92000"/>
              </a:lnSpc>
              <a:spcAft>
                <a:spcPts val="1426"/>
              </a:spcAft>
              <a:buClr>
                <a:srgbClr val="FFFF00"/>
              </a:buClr>
              <a:buFont typeface="Arial"/>
              <a:buAutoNum type="arabicPeriod" startAt="3"/>
              <a:tabLst>
                <a:tab pos="608040" algn="l"/>
                <a:tab pos="1522440" algn="l"/>
                <a:tab pos="2436840" algn="l"/>
                <a:tab pos="3351240" algn="l"/>
                <a:tab pos="4265640" algn="l"/>
                <a:tab pos="5180040" algn="l"/>
                <a:tab pos="6094440" algn="l"/>
                <a:tab pos="7008840" algn="l"/>
                <a:tab pos="7923240" algn="l"/>
                <a:tab pos="8837640" algn="l"/>
                <a:tab pos="9752040" algn="l"/>
                <a:tab pos="10666440" algn="l"/>
              </a:tabLst>
            </a:pPr>
            <a:r>
              <a:rPr lang="de-DE" sz="1800" b="1" strike="noStrike" spc="-1" dirty="0">
                <a:solidFill>
                  <a:srgbClr val="FFFF00"/>
                </a:solidFill>
                <a:latin typeface="Benelux"/>
                <a:ea typeface="Microsoft YaHei"/>
              </a:rPr>
              <a:t>Die Bundeslade</a:t>
            </a:r>
            <a:endParaRPr lang="de-DE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Textfeld 7"/>
          <p:cNvSpPr/>
          <p:nvPr/>
        </p:nvSpPr>
        <p:spPr>
          <a:xfrm>
            <a:off x="1296000" y="1872000"/>
            <a:ext cx="5246202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1800" b="1" strike="noStrike" spc="-1" dirty="0">
                <a:solidFill>
                  <a:srgbClr val="FF0000"/>
                </a:solidFill>
                <a:latin typeface="Benelux"/>
              </a:rPr>
              <a:t>3.2  Die Beschaffenheit der </a:t>
            </a:r>
            <a:r>
              <a:rPr lang="de-DE" sz="1800" b="1" strike="noStrike" spc="-1" dirty="0" smtClean="0">
                <a:solidFill>
                  <a:srgbClr val="FF0000"/>
                </a:solidFill>
                <a:latin typeface="Benelux"/>
              </a:rPr>
              <a:t>Bundeslade</a:t>
            </a:r>
            <a:endParaRPr lang="de-D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de-DE" sz="1800" b="1" strike="noStrike" spc="-1" dirty="0" smtClean="0">
                <a:solidFill>
                  <a:srgbClr val="FF0000"/>
                </a:solidFill>
                <a:latin typeface="Benelux"/>
              </a:rPr>
              <a:t>3.3  </a:t>
            </a:r>
            <a:r>
              <a:rPr lang="de-DE" sz="1800" b="1" strike="noStrike" spc="-1" dirty="0">
                <a:solidFill>
                  <a:srgbClr val="FF0000"/>
                </a:solidFill>
                <a:latin typeface="Benelux"/>
              </a:rPr>
              <a:t>Der goldene </a:t>
            </a:r>
            <a:r>
              <a:rPr lang="de-DE" sz="1800" b="1" strike="noStrike" spc="-1" dirty="0" smtClean="0">
                <a:solidFill>
                  <a:srgbClr val="FF0000"/>
                </a:solidFill>
                <a:latin typeface="Benelux"/>
              </a:rPr>
              <a:t>Kranz</a:t>
            </a:r>
            <a:endParaRPr lang="de-DE" spc="-1" dirty="0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de-DE" sz="1800" b="1" strike="noStrike" spc="-1" dirty="0" smtClean="0">
                <a:solidFill>
                  <a:srgbClr val="FF0000"/>
                </a:solidFill>
                <a:latin typeface="Benelux"/>
              </a:rPr>
              <a:t>3.4  </a:t>
            </a:r>
            <a:r>
              <a:rPr lang="de-DE" sz="1800" b="1" strike="noStrike" spc="-1" dirty="0">
                <a:solidFill>
                  <a:srgbClr val="FF0000"/>
                </a:solidFill>
                <a:latin typeface="Benelux"/>
              </a:rPr>
              <a:t>Die goldenen Ringe und die Stangen</a:t>
            </a:r>
            <a:endParaRPr lang="de-DE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1"/>
          <p:cNvSpPr/>
          <p:nvPr/>
        </p:nvSpPr>
        <p:spPr>
          <a:xfrm>
            <a:off x="917640" y="339480"/>
            <a:ext cx="7308000" cy="93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3200" b="1" strike="noStrike" spc="-1" dirty="0">
                <a:solidFill>
                  <a:schemeClr val="lt1"/>
                </a:solidFill>
                <a:latin typeface="Benelux"/>
                <a:ea typeface="Microsoft YaHei"/>
              </a:rPr>
              <a:t>Das Allerheiligste mit Bundeslade</a:t>
            </a:r>
            <a:r>
              <a:rPr sz="3600" dirty="0"/>
              <a:t/>
            </a:r>
            <a:br>
              <a:rPr sz="3600" dirty="0"/>
            </a:br>
            <a:r>
              <a:rPr lang="de-DE" sz="2000" b="0" strike="noStrike" spc="-1" dirty="0">
                <a:solidFill>
                  <a:schemeClr val="lt1"/>
                </a:solidFill>
                <a:latin typeface="Benelux"/>
                <a:ea typeface="Microsoft YaHei"/>
              </a:rPr>
              <a:t>2. Mose 25</a:t>
            </a:r>
            <a:endParaRPr lang="de-DE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Rectangle 2"/>
          <p:cNvSpPr/>
          <p:nvPr/>
        </p:nvSpPr>
        <p:spPr>
          <a:xfrm>
            <a:off x="936000" y="1440000"/>
            <a:ext cx="2303640" cy="346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t">
            <a:noAutofit/>
          </a:bodyPr>
          <a:lstStyle/>
          <a:p>
            <a:pPr marL="343080" indent="-343080" defTabSz="914400">
              <a:lnSpc>
                <a:spcPct val="92000"/>
              </a:lnSpc>
              <a:spcAft>
                <a:spcPts val="1426"/>
              </a:spcAft>
              <a:buClr>
                <a:srgbClr val="FFFF00"/>
              </a:buClr>
              <a:buFont typeface="Arial"/>
              <a:buAutoNum type="arabicPeriod" startAt="3"/>
              <a:tabLst>
                <a:tab pos="608040" algn="l"/>
                <a:tab pos="1522440" algn="l"/>
                <a:tab pos="2436840" algn="l"/>
                <a:tab pos="3351240" algn="l"/>
                <a:tab pos="4265640" algn="l"/>
                <a:tab pos="5180040" algn="l"/>
                <a:tab pos="6094440" algn="l"/>
                <a:tab pos="7008840" algn="l"/>
                <a:tab pos="7923240" algn="l"/>
                <a:tab pos="8837640" algn="l"/>
                <a:tab pos="9752040" algn="l"/>
                <a:tab pos="10666440" algn="l"/>
              </a:tabLst>
            </a:pPr>
            <a:r>
              <a:rPr lang="de-DE" sz="1800" b="1" strike="noStrike" spc="-1" dirty="0">
                <a:solidFill>
                  <a:srgbClr val="FFFF00"/>
                </a:solidFill>
                <a:latin typeface="Benelux"/>
                <a:ea typeface="Microsoft YaHei"/>
              </a:rPr>
              <a:t>Die Bundeslade</a:t>
            </a:r>
            <a:endParaRPr lang="de-DE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Textfeld 3"/>
          <p:cNvSpPr/>
          <p:nvPr/>
        </p:nvSpPr>
        <p:spPr>
          <a:xfrm>
            <a:off x="936000" y="1909080"/>
            <a:ext cx="2712173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1800" b="1" strike="noStrike" spc="-1" dirty="0">
                <a:solidFill>
                  <a:srgbClr val="FF0000"/>
                </a:solidFill>
                <a:latin typeface="Benelux"/>
              </a:rPr>
              <a:t>3.5  Der Gnadenstuhl:</a:t>
            </a:r>
            <a:endParaRPr lang="de-DE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1" name="Grafik 4"/>
          <p:cNvPicPr/>
          <p:nvPr/>
        </p:nvPicPr>
        <p:blipFill>
          <a:blip r:embed="rId2"/>
          <a:stretch/>
        </p:blipFill>
        <p:spPr>
          <a:xfrm>
            <a:off x="3996000" y="1541880"/>
            <a:ext cx="4571280" cy="3123360"/>
          </a:xfrm>
          <a:prstGeom prst="rect">
            <a:avLst/>
          </a:prstGeom>
          <a:ln w="0">
            <a:noFill/>
          </a:ln>
        </p:spPr>
      </p:pic>
      <p:sp>
        <p:nvSpPr>
          <p:cNvPr id="102" name="Textfeld 5"/>
          <p:cNvSpPr/>
          <p:nvPr/>
        </p:nvSpPr>
        <p:spPr>
          <a:xfrm>
            <a:off x="323640" y="4083840"/>
            <a:ext cx="1583280" cy="39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1000" b="0" strike="noStrike" spc="-1" dirty="0">
                <a:solidFill>
                  <a:schemeClr val="lt1"/>
                </a:solidFill>
                <a:latin typeface="Arial"/>
              </a:rPr>
              <a:t>E. Platte: Mitten unter euch (S. 44)</a:t>
            </a:r>
            <a:endParaRPr lang="de-DE" sz="10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"/>
          <p:cNvSpPr/>
          <p:nvPr/>
        </p:nvSpPr>
        <p:spPr>
          <a:xfrm>
            <a:off x="917640" y="339480"/>
            <a:ext cx="7308000" cy="93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3200" b="1" strike="noStrike" spc="-1" dirty="0">
                <a:solidFill>
                  <a:schemeClr val="lt1"/>
                </a:solidFill>
                <a:latin typeface="Benelux"/>
                <a:ea typeface="Microsoft YaHei"/>
              </a:rPr>
              <a:t>Das Allerheiligste mit Bundeslade</a:t>
            </a:r>
            <a:r>
              <a:rPr sz="3600" dirty="0"/>
              <a:t/>
            </a:r>
            <a:br>
              <a:rPr sz="3600" dirty="0"/>
            </a:br>
            <a:r>
              <a:rPr lang="de-DE" sz="2000" b="0" strike="noStrike" spc="-1" dirty="0">
                <a:solidFill>
                  <a:schemeClr val="lt1"/>
                </a:solidFill>
                <a:latin typeface="Benelux"/>
                <a:ea typeface="Microsoft YaHei"/>
              </a:rPr>
              <a:t>2. Mose 25</a:t>
            </a:r>
            <a:endParaRPr lang="de-DE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Rectangle 2"/>
          <p:cNvSpPr/>
          <p:nvPr/>
        </p:nvSpPr>
        <p:spPr>
          <a:xfrm>
            <a:off x="936000" y="1440000"/>
            <a:ext cx="2303640" cy="346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t">
            <a:noAutofit/>
          </a:bodyPr>
          <a:lstStyle/>
          <a:p>
            <a:pPr marL="343080" indent="-343080" defTabSz="914400">
              <a:lnSpc>
                <a:spcPct val="92000"/>
              </a:lnSpc>
              <a:spcAft>
                <a:spcPts val="1426"/>
              </a:spcAft>
              <a:buClr>
                <a:srgbClr val="FFFF00"/>
              </a:buClr>
              <a:buFont typeface="Arial"/>
              <a:buAutoNum type="arabicPeriod" startAt="3"/>
              <a:tabLst>
                <a:tab pos="608040" algn="l"/>
                <a:tab pos="1522440" algn="l"/>
                <a:tab pos="2436840" algn="l"/>
                <a:tab pos="3351240" algn="l"/>
                <a:tab pos="4265640" algn="l"/>
                <a:tab pos="5180040" algn="l"/>
                <a:tab pos="6094440" algn="l"/>
                <a:tab pos="7008840" algn="l"/>
                <a:tab pos="7923240" algn="l"/>
                <a:tab pos="8837640" algn="l"/>
                <a:tab pos="9752040" algn="l"/>
                <a:tab pos="10666440" algn="l"/>
              </a:tabLst>
            </a:pPr>
            <a:r>
              <a:rPr lang="de-DE" sz="1800" b="1" strike="noStrike" spc="-1" dirty="0">
                <a:solidFill>
                  <a:srgbClr val="FFFF00"/>
                </a:solidFill>
                <a:latin typeface="Benelux"/>
                <a:ea typeface="Microsoft YaHei"/>
              </a:rPr>
              <a:t>Die Bundeslade</a:t>
            </a:r>
            <a:endParaRPr lang="de-DE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Textfeld 3"/>
          <p:cNvSpPr/>
          <p:nvPr/>
        </p:nvSpPr>
        <p:spPr>
          <a:xfrm>
            <a:off x="1296000" y="1872000"/>
            <a:ext cx="7344000" cy="202987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1800" b="1" strike="noStrike" spc="-1" dirty="0">
                <a:solidFill>
                  <a:srgbClr val="FF0000"/>
                </a:solidFill>
                <a:latin typeface="Benelux"/>
              </a:rPr>
              <a:t>3.5  Die Bundeslade mit dem </a:t>
            </a:r>
            <a:r>
              <a:rPr lang="de-DE" sz="1800" b="1" strike="noStrike" spc="-1" dirty="0" smtClean="0">
                <a:solidFill>
                  <a:srgbClr val="FF0000"/>
                </a:solidFill>
                <a:latin typeface="Benelux"/>
              </a:rPr>
              <a:t>Gnadenstuhl (1):</a:t>
            </a:r>
            <a:endParaRPr lang="de-DE" dirty="0"/>
          </a:p>
          <a:p>
            <a:pPr defTabSz="914400">
              <a:lnSpc>
                <a:spcPct val="100000"/>
              </a:lnSpc>
            </a:pPr>
            <a:r>
              <a:rPr lang="de-DE" sz="1800" b="1" strike="noStrike" spc="-1" dirty="0">
                <a:solidFill>
                  <a:schemeClr val="lt1"/>
                </a:solidFill>
                <a:latin typeface="Benelux" panose="00000400000000000000" pitchFamily="2" charset="0"/>
              </a:rPr>
              <a:t> </a:t>
            </a:r>
            <a:r>
              <a:rPr lang="de-DE" sz="1800" b="1" strike="noStrike" spc="-1" dirty="0" smtClean="0">
                <a:solidFill>
                  <a:schemeClr val="lt1"/>
                </a:solidFill>
                <a:latin typeface="Benelux" panose="00000400000000000000" pitchFamily="2" charset="0"/>
              </a:rPr>
              <a:t>       1</a:t>
            </a:r>
            <a:r>
              <a:rPr lang="de-DE" sz="1800" b="1" strike="noStrike" spc="-1" dirty="0">
                <a:solidFill>
                  <a:schemeClr val="lt1"/>
                </a:solidFill>
                <a:latin typeface="Benelux" panose="00000400000000000000" pitchFamily="2" charset="0"/>
              </a:rPr>
              <a:t>.  In der Bundeslade lagen die beiden </a:t>
            </a:r>
            <a:r>
              <a:rPr lang="de-DE" sz="1800" b="1" strike="noStrike" spc="-1" dirty="0" smtClean="0">
                <a:solidFill>
                  <a:schemeClr val="lt1"/>
                </a:solidFill>
                <a:latin typeface="Benelux" panose="00000400000000000000" pitchFamily="2" charset="0"/>
              </a:rPr>
              <a:t>Gesetzestafeln</a:t>
            </a:r>
            <a:endParaRPr lang="de-DE" b="1" spc="-1" dirty="0">
              <a:solidFill>
                <a:srgbClr val="000000"/>
              </a:solidFill>
              <a:latin typeface="Benelux" panose="00000400000000000000" pitchFamily="2" charset="0"/>
            </a:endParaRPr>
          </a:p>
          <a:p>
            <a:pPr defTabSz="914400">
              <a:lnSpc>
                <a:spcPct val="100000"/>
              </a:lnSpc>
            </a:pPr>
            <a:r>
              <a:rPr lang="de-DE" sz="1800" b="1" strike="noStrike" spc="-1" dirty="0">
                <a:solidFill>
                  <a:srgbClr val="000000"/>
                </a:solidFill>
                <a:latin typeface="Benelux" panose="00000400000000000000" pitchFamily="2" charset="0"/>
              </a:rPr>
              <a:t> </a:t>
            </a:r>
            <a:r>
              <a:rPr lang="de-DE" sz="1800" b="1" strike="noStrike" spc="-1" dirty="0" smtClean="0">
                <a:solidFill>
                  <a:srgbClr val="000000"/>
                </a:solidFill>
                <a:latin typeface="Benelux" panose="00000400000000000000" pitchFamily="2" charset="0"/>
              </a:rPr>
              <a:t>       </a:t>
            </a:r>
            <a:r>
              <a:rPr lang="de-DE" sz="1800" b="1" strike="noStrike" spc="-1" dirty="0" smtClean="0">
                <a:solidFill>
                  <a:schemeClr val="lt1"/>
                </a:solidFill>
                <a:latin typeface="Benelux" panose="00000400000000000000" pitchFamily="2" charset="0"/>
              </a:rPr>
              <a:t>2</a:t>
            </a:r>
            <a:r>
              <a:rPr lang="de-DE" sz="1800" b="1" strike="noStrike" spc="-1" dirty="0">
                <a:solidFill>
                  <a:schemeClr val="lt1"/>
                </a:solidFill>
                <a:latin typeface="Benelux" panose="00000400000000000000" pitchFamily="2" charset="0"/>
              </a:rPr>
              <a:t>.  Der Gnadenstuhl war der Ort des Allerheiligsten, wo Gott</a:t>
            </a:r>
            <a:r>
              <a:rPr sz="1800" b="1" dirty="0">
                <a:latin typeface="Benelux" panose="00000400000000000000" pitchFamily="2" charset="0"/>
              </a:rPr>
              <a:t/>
            </a:r>
            <a:br>
              <a:rPr sz="1800" b="1" dirty="0">
                <a:latin typeface="Benelux" panose="00000400000000000000" pitchFamily="2" charset="0"/>
              </a:rPr>
            </a:br>
            <a:r>
              <a:rPr lang="de-DE" sz="1800" b="1" strike="noStrike" spc="-1" dirty="0">
                <a:solidFill>
                  <a:schemeClr val="lt1"/>
                </a:solidFill>
                <a:latin typeface="Benelux" panose="00000400000000000000" pitchFamily="2" charset="0"/>
              </a:rPr>
              <a:t>             seine Herrlichkeit </a:t>
            </a:r>
            <a:r>
              <a:rPr lang="de-DE" sz="1800" b="1" strike="noStrike" spc="-1" dirty="0" smtClean="0">
                <a:solidFill>
                  <a:schemeClr val="lt1"/>
                </a:solidFill>
                <a:latin typeface="Benelux" panose="00000400000000000000" pitchFamily="2" charset="0"/>
              </a:rPr>
              <a:t>offenbarte</a:t>
            </a:r>
            <a:endParaRPr lang="de-DE" b="1" spc="-1" dirty="0">
              <a:solidFill>
                <a:srgbClr val="000000"/>
              </a:solidFill>
              <a:latin typeface="Benelux" panose="00000400000000000000" pitchFamily="2" charset="0"/>
            </a:endParaRPr>
          </a:p>
          <a:p>
            <a:pPr defTabSz="914400">
              <a:lnSpc>
                <a:spcPct val="100000"/>
              </a:lnSpc>
            </a:pPr>
            <a:r>
              <a:rPr lang="de-DE" sz="1800" b="1" strike="noStrike" spc="-1" dirty="0">
                <a:solidFill>
                  <a:srgbClr val="000000"/>
                </a:solidFill>
                <a:latin typeface="Benelux" panose="00000400000000000000" pitchFamily="2" charset="0"/>
              </a:rPr>
              <a:t> </a:t>
            </a:r>
            <a:r>
              <a:rPr lang="de-DE" sz="1800" b="1" strike="noStrike" spc="-1" dirty="0" smtClean="0">
                <a:solidFill>
                  <a:srgbClr val="000000"/>
                </a:solidFill>
                <a:latin typeface="Benelux" panose="00000400000000000000" pitchFamily="2" charset="0"/>
              </a:rPr>
              <a:t>       </a:t>
            </a:r>
            <a:r>
              <a:rPr lang="de-DE" sz="1800" b="1" strike="noStrike" spc="-1" dirty="0" smtClean="0">
                <a:solidFill>
                  <a:schemeClr val="lt1"/>
                </a:solidFill>
                <a:latin typeface="Benelux" panose="00000400000000000000" pitchFamily="2" charset="0"/>
              </a:rPr>
              <a:t>3</a:t>
            </a:r>
            <a:r>
              <a:rPr lang="de-DE" sz="1800" b="1" strike="noStrike" spc="-1" dirty="0">
                <a:solidFill>
                  <a:schemeClr val="lt1"/>
                </a:solidFill>
                <a:latin typeface="Benelux" panose="00000400000000000000" pitchFamily="2" charset="0"/>
              </a:rPr>
              <a:t>.  Der Gnadenthron war aus einem Stück Gold </a:t>
            </a:r>
            <a:r>
              <a:rPr lang="de-DE" sz="1800" b="1" strike="noStrike" spc="-1" dirty="0" smtClean="0">
                <a:solidFill>
                  <a:schemeClr val="lt1"/>
                </a:solidFill>
                <a:latin typeface="Benelux" panose="00000400000000000000" pitchFamily="2" charset="0"/>
              </a:rPr>
              <a:t>gefertigt</a:t>
            </a:r>
            <a:endParaRPr lang="de-DE" b="1" spc="-1" dirty="0">
              <a:solidFill>
                <a:srgbClr val="000000"/>
              </a:solidFill>
              <a:latin typeface="Benelux" panose="00000400000000000000" pitchFamily="2" charset="0"/>
            </a:endParaRPr>
          </a:p>
          <a:p>
            <a:pPr defTabSz="914400">
              <a:lnSpc>
                <a:spcPct val="100000"/>
              </a:lnSpc>
            </a:pPr>
            <a:r>
              <a:rPr lang="de-DE" sz="1800" b="1" strike="noStrike" spc="-1" dirty="0">
                <a:solidFill>
                  <a:srgbClr val="000000"/>
                </a:solidFill>
                <a:latin typeface="Benelux" panose="00000400000000000000" pitchFamily="2" charset="0"/>
              </a:rPr>
              <a:t> </a:t>
            </a:r>
            <a:r>
              <a:rPr lang="de-DE" sz="1800" b="1" strike="noStrike" spc="-1" dirty="0" smtClean="0">
                <a:solidFill>
                  <a:srgbClr val="000000"/>
                </a:solidFill>
                <a:latin typeface="Benelux" panose="00000400000000000000" pitchFamily="2" charset="0"/>
              </a:rPr>
              <a:t>       </a:t>
            </a:r>
            <a:r>
              <a:rPr lang="de-DE" sz="1800" b="1" strike="noStrike" spc="-1" dirty="0" smtClean="0">
                <a:solidFill>
                  <a:schemeClr val="lt1"/>
                </a:solidFill>
                <a:latin typeface="Benelux" panose="00000400000000000000" pitchFamily="2" charset="0"/>
              </a:rPr>
              <a:t>4</a:t>
            </a:r>
            <a:r>
              <a:rPr lang="de-DE" sz="1800" b="1" strike="noStrike" spc="-1" dirty="0">
                <a:solidFill>
                  <a:schemeClr val="lt1"/>
                </a:solidFill>
                <a:latin typeface="Benelux" panose="00000400000000000000" pitchFamily="2" charset="0"/>
              </a:rPr>
              <a:t>.  Der Gnadenthron war durch den Hammer </a:t>
            </a:r>
            <a:r>
              <a:rPr lang="de-DE" sz="1800" b="1" strike="noStrike" spc="-1" dirty="0" smtClean="0">
                <a:solidFill>
                  <a:schemeClr val="lt1"/>
                </a:solidFill>
                <a:latin typeface="Benelux" panose="00000400000000000000" pitchFamily="2" charset="0"/>
              </a:rPr>
              <a:t>geschlagen</a:t>
            </a:r>
            <a:endParaRPr lang="de-DE" b="1" spc="-1" dirty="0">
              <a:solidFill>
                <a:srgbClr val="000000"/>
              </a:solidFill>
              <a:latin typeface="Benelux" panose="00000400000000000000" pitchFamily="2" charset="0"/>
            </a:endParaRPr>
          </a:p>
          <a:p>
            <a:pPr defTabSz="914400">
              <a:lnSpc>
                <a:spcPct val="100000"/>
              </a:lnSpc>
            </a:pPr>
            <a:r>
              <a:rPr lang="de-DE" sz="1800" b="1" strike="noStrike" spc="-1" dirty="0">
                <a:solidFill>
                  <a:srgbClr val="000000"/>
                </a:solidFill>
                <a:latin typeface="Benelux" panose="00000400000000000000" pitchFamily="2" charset="0"/>
              </a:rPr>
              <a:t> </a:t>
            </a:r>
            <a:r>
              <a:rPr lang="de-DE" sz="1800" b="1" strike="noStrike" spc="-1" dirty="0" smtClean="0">
                <a:solidFill>
                  <a:srgbClr val="000000"/>
                </a:solidFill>
                <a:latin typeface="Benelux" panose="00000400000000000000" pitchFamily="2" charset="0"/>
              </a:rPr>
              <a:t>       </a:t>
            </a:r>
            <a:r>
              <a:rPr lang="de-DE" sz="1800" b="1" strike="noStrike" spc="-1" dirty="0" smtClean="0">
                <a:solidFill>
                  <a:schemeClr val="lt1"/>
                </a:solidFill>
                <a:latin typeface="Benelux" panose="00000400000000000000" pitchFamily="2" charset="0"/>
              </a:rPr>
              <a:t>5</a:t>
            </a:r>
            <a:r>
              <a:rPr lang="de-DE" sz="1800" b="1" strike="noStrike" spc="-1" dirty="0">
                <a:solidFill>
                  <a:schemeClr val="lt1"/>
                </a:solidFill>
                <a:latin typeface="Benelux" panose="00000400000000000000" pitchFamily="2" charset="0"/>
              </a:rPr>
              <a:t>.  Der Gnadenthron bedeckt das Gesetz</a:t>
            </a:r>
            <a:endParaRPr lang="de-DE" sz="1800" b="1" strike="noStrike" spc="-1" dirty="0">
              <a:solidFill>
                <a:srgbClr val="000000"/>
              </a:solidFill>
              <a:latin typeface="Benelux" panose="000004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1"/>
          <p:cNvSpPr/>
          <p:nvPr/>
        </p:nvSpPr>
        <p:spPr>
          <a:xfrm>
            <a:off x="917640" y="339480"/>
            <a:ext cx="7308000" cy="93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3200" b="1" strike="noStrike" spc="-1" dirty="0">
                <a:solidFill>
                  <a:schemeClr val="lt1"/>
                </a:solidFill>
                <a:latin typeface="Benelux"/>
                <a:ea typeface="Microsoft YaHei"/>
              </a:rPr>
              <a:t>Das Allerheiligste mit Bundeslade</a:t>
            </a:r>
            <a:r>
              <a:rPr sz="3600" dirty="0"/>
              <a:t/>
            </a:r>
            <a:br>
              <a:rPr sz="3600" dirty="0"/>
            </a:br>
            <a:r>
              <a:rPr lang="de-DE" sz="2000" b="0" strike="noStrike" spc="-1" dirty="0">
                <a:solidFill>
                  <a:schemeClr val="lt1"/>
                </a:solidFill>
                <a:latin typeface="Benelux"/>
                <a:ea typeface="Microsoft YaHei"/>
              </a:rPr>
              <a:t>2. Mose 25</a:t>
            </a:r>
            <a:endParaRPr lang="de-DE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Textfeld 4"/>
          <p:cNvSpPr/>
          <p:nvPr/>
        </p:nvSpPr>
        <p:spPr>
          <a:xfrm>
            <a:off x="818653" y="4083840"/>
            <a:ext cx="1583280" cy="39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1000" b="0" strike="noStrike" spc="-1" dirty="0">
                <a:solidFill>
                  <a:schemeClr val="lt1"/>
                </a:solidFill>
                <a:latin typeface="Arial"/>
              </a:rPr>
              <a:t>P. Kiene: Das Heiligtum Gottes (S. 97)</a:t>
            </a:r>
            <a:endParaRPr lang="de-DE" sz="10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5" name="Grafik 2"/>
          <p:cNvPicPr/>
          <p:nvPr/>
        </p:nvPicPr>
        <p:blipFill>
          <a:blip r:embed="rId2"/>
          <a:stretch/>
        </p:blipFill>
        <p:spPr>
          <a:xfrm>
            <a:off x="3417120" y="1419480"/>
            <a:ext cx="2308680" cy="3419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"/>
          <p:cNvSpPr/>
          <p:nvPr/>
        </p:nvSpPr>
        <p:spPr>
          <a:xfrm>
            <a:off x="917640" y="339480"/>
            <a:ext cx="7308000" cy="93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3200" b="1" strike="noStrike" spc="-1" dirty="0">
                <a:solidFill>
                  <a:schemeClr val="lt1"/>
                </a:solidFill>
                <a:latin typeface="Benelux"/>
                <a:ea typeface="Microsoft YaHei"/>
              </a:rPr>
              <a:t>Das Allerheiligste mit Bundeslade</a:t>
            </a:r>
            <a:r>
              <a:rPr sz="3600" dirty="0"/>
              <a:t/>
            </a:r>
            <a:br>
              <a:rPr sz="3600" dirty="0"/>
            </a:br>
            <a:r>
              <a:rPr lang="de-DE" sz="2000" b="0" strike="noStrike" spc="-1" dirty="0">
                <a:solidFill>
                  <a:schemeClr val="lt1"/>
                </a:solidFill>
                <a:latin typeface="Benelux"/>
                <a:ea typeface="Microsoft YaHei"/>
              </a:rPr>
              <a:t>2. Mose 25</a:t>
            </a:r>
            <a:endParaRPr lang="de-DE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Rectangle 2"/>
          <p:cNvSpPr/>
          <p:nvPr/>
        </p:nvSpPr>
        <p:spPr>
          <a:xfrm>
            <a:off x="936000" y="1440000"/>
            <a:ext cx="2303640" cy="346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2160" tIns="46080" rIns="92160" bIns="46080" anchor="t">
            <a:noAutofit/>
          </a:bodyPr>
          <a:lstStyle/>
          <a:p>
            <a:pPr marL="343080" indent="-343080" defTabSz="914400">
              <a:lnSpc>
                <a:spcPct val="92000"/>
              </a:lnSpc>
              <a:spcAft>
                <a:spcPts val="1426"/>
              </a:spcAft>
              <a:buClr>
                <a:srgbClr val="FFFF00"/>
              </a:buClr>
              <a:buFont typeface="Arial"/>
              <a:buAutoNum type="arabicPeriod" startAt="3"/>
              <a:tabLst>
                <a:tab pos="608040" algn="l"/>
                <a:tab pos="1522440" algn="l"/>
                <a:tab pos="2436840" algn="l"/>
                <a:tab pos="3351240" algn="l"/>
                <a:tab pos="4265640" algn="l"/>
                <a:tab pos="5180040" algn="l"/>
                <a:tab pos="6094440" algn="l"/>
                <a:tab pos="7008840" algn="l"/>
                <a:tab pos="7923240" algn="l"/>
                <a:tab pos="8837640" algn="l"/>
                <a:tab pos="9752040" algn="l"/>
                <a:tab pos="10666440" algn="l"/>
              </a:tabLst>
            </a:pPr>
            <a:r>
              <a:rPr lang="de-DE" sz="1800" b="1" strike="noStrike" spc="-1" dirty="0">
                <a:solidFill>
                  <a:srgbClr val="FFFF00"/>
                </a:solidFill>
                <a:latin typeface="Benelux"/>
                <a:ea typeface="Microsoft YaHei"/>
              </a:rPr>
              <a:t>Die Bundeslade</a:t>
            </a:r>
            <a:endParaRPr lang="de-DE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Textfeld 3"/>
          <p:cNvSpPr/>
          <p:nvPr/>
        </p:nvSpPr>
        <p:spPr>
          <a:xfrm>
            <a:off x="1296000" y="1872000"/>
            <a:ext cx="7344000" cy="258386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1800" b="1" strike="noStrike" spc="-1" dirty="0">
                <a:solidFill>
                  <a:srgbClr val="FF0000"/>
                </a:solidFill>
                <a:latin typeface="Benelux"/>
              </a:rPr>
              <a:t>3.5  Die Bundeslade mit dem </a:t>
            </a:r>
            <a:r>
              <a:rPr lang="de-DE" sz="1800" b="1" strike="noStrike" spc="-1" dirty="0" smtClean="0">
                <a:solidFill>
                  <a:srgbClr val="FF0000"/>
                </a:solidFill>
                <a:latin typeface="Benelux"/>
              </a:rPr>
              <a:t>Gnadenstuhl (2):</a:t>
            </a:r>
            <a:endParaRPr lang="de-DE" dirty="0"/>
          </a:p>
          <a:p>
            <a:pPr defTabSz="914400">
              <a:lnSpc>
                <a:spcPct val="100000"/>
              </a:lnSpc>
            </a:pPr>
            <a:r>
              <a:rPr lang="de-DE" sz="1800" b="1" strike="noStrike" spc="-1" dirty="0">
                <a:solidFill>
                  <a:schemeClr val="lt1"/>
                </a:solidFill>
                <a:latin typeface="Benelux" panose="00000400000000000000" pitchFamily="2" charset="0"/>
              </a:rPr>
              <a:t> </a:t>
            </a:r>
            <a:r>
              <a:rPr lang="de-DE" sz="1800" b="1" strike="noStrike" spc="-1" dirty="0" smtClean="0">
                <a:solidFill>
                  <a:schemeClr val="lt1"/>
                </a:solidFill>
                <a:latin typeface="Benelux" panose="00000400000000000000" pitchFamily="2" charset="0"/>
              </a:rPr>
              <a:t>       6</a:t>
            </a:r>
            <a:r>
              <a:rPr lang="de-DE" sz="1800" b="1" strike="noStrike" spc="-1" dirty="0">
                <a:solidFill>
                  <a:schemeClr val="lt1"/>
                </a:solidFill>
                <a:latin typeface="Benelux" panose="00000400000000000000" pitchFamily="2" charset="0"/>
              </a:rPr>
              <a:t>.  Der Gnadenthron musste mit Blut besprengt </a:t>
            </a:r>
            <a:r>
              <a:rPr lang="de-DE" sz="1800" b="1" strike="noStrike" spc="-1" dirty="0" smtClean="0">
                <a:solidFill>
                  <a:schemeClr val="lt1"/>
                </a:solidFill>
                <a:latin typeface="Benelux" panose="00000400000000000000" pitchFamily="2" charset="0"/>
              </a:rPr>
              <a:t>werden</a:t>
            </a:r>
            <a:endParaRPr lang="de-DE" b="1" spc="-1" dirty="0">
              <a:solidFill>
                <a:srgbClr val="000000"/>
              </a:solidFill>
              <a:latin typeface="Benelux" panose="00000400000000000000" pitchFamily="2" charset="0"/>
            </a:endParaRPr>
          </a:p>
          <a:p>
            <a:pPr defTabSz="914400">
              <a:lnSpc>
                <a:spcPct val="100000"/>
              </a:lnSpc>
            </a:pPr>
            <a:r>
              <a:rPr lang="de-DE" sz="1800" b="1" strike="noStrike" spc="-1" dirty="0">
                <a:solidFill>
                  <a:srgbClr val="000000"/>
                </a:solidFill>
                <a:latin typeface="Benelux" panose="00000400000000000000" pitchFamily="2" charset="0"/>
              </a:rPr>
              <a:t> </a:t>
            </a:r>
            <a:r>
              <a:rPr lang="de-DE" sz="1800" b="1" strike="noStrike" spc="-1" dirty="0" smtClean="0">
                <a:solidFill>
                  <a:srgbClr val="000000"/>
                </a:solidFill>
                <a:latin typeface="Benelux" panose="00000400000000000000" pitchFamily="2" charset="0"/>
              </a:rPr>
              <a:t>       </a:t>
            </a:r>
            <a:r>
              <a:rPr lang="de-DE" sz="1800" b="1" strike="noStrike" spc="-1" dirty="0" smtClean="0">
                <a:solidFill>
                  <a:schemeClr val="lt1"/>
                </a:solidFill>
                <a:latin typeface="Benelux" panose="00000400000000000000" pitchFamily="2" charset="0"/>
              </a:rPr>
              <a:t>7</a:t>
            </a:r>
            <a:r>
              <a:rPr lang="de-DE" sz="1800" b="1" strike="noStrike" spc="-1" dirty="0">
                <a:solidFill>
                  <a:schemeClr val="lt1"/>
                </a:solidFill>
                <a:latin typeface="Benelux" panose="00000400000000000000" pitchFamily="2" charset="0"/>
              </a:rPr>
              <a:t>.  Wenn die Bundeslade getragen wurde, musste sie mit</a:t>
            </a:r>
            <a:r>
              <a:rPr sz="1800" b="1" dirty="0">
                <a:latin typeface="Benelux" panose="00000400000000000000" pitchFamily="2" charset="0"/>
              </a:rPr>
              <a:t/>
            </a:r>
            <a:br>
              <a:rPr sz="1800" b="1" dirty="0">
                <a:latin typeface="Benelux" panose="00000400000000000000" pitchFamily="2" charset="0"/>
              </a:rPr>
            </a:br>
            <a:r>
              <a:rPr lang="de-DE" sz="1800" b="1" strike="noStrike" spc="-1" dirty="0">
                <a:solidFill>
                  <a:schemeClr val="lt1"/>
                </a:solidFill>
                <a:latin typeface="Benelux" panose="00000400000000000000" pitchFamily="2" charset="0"/>
              </a:rPr>
              <a:t>             einer Decke eingewickelt </a:t>
            </a:r>
            <a:r>
              <a:rPr lang="de-DE" sz="1800" b="1" strike="noStrike" spc="-1" dirty="0" smtClean="0">
                <a:solidFill>
                  <a:schemeClr val="lt1"/>
                </a:solidFill>
                <a:latin typeface="Benelux" panose="00000400000000000000" pitchFamily="2" charset="0"/>
              </a:rPr>
              <a:t>werden</a:t>
            </a:r>
            <a:endParaRPr lang="de-DE" b="1" spc="-1" dirty="0">
              <a:solidFill>
                <a:srgbClr val="000000"/>
              </a:solidFill>
              <a:latin typeface="Benelux" panose="00000400000000000000" pitchFamily="2" charset="0"/>
            </a:endParaRPr>
          </a:p>
          <a:p>
            <a:pPr defTabSz="914400">
              <a:lnSpc>
                <a:spcPct val="100000"/>
              </a:lnSpc>
            </a:pPr>
            <a:r>
              <a:rPr lang="de-DE" sz="1800" b="1" strike="noStrike" spc="-1" dirty="0">
                <a:solidFill>
                  <a:srgbClr val="000000"/>
                </a:solidFill>
                <a:latin typeface="Benelux" panose="00000400000000000000" pitchFamily="2" charset="0"/>
              </a:rPr>
              <a:t> </a:t>
            </a:r>
            <a:r>
              <a:rPr lang="de-DE" sz="1800" b="1" strike="noStrike" spc="-1" dirty="0" smtClean="0">
                <a:solidFill>
                  <a:srgbClr val="000000"/>
                </a:solidFill>
                <a:latin typeface="Benelux" panose="00000400000000000000" pitchFamily="2" charset="0"/>
              </a:rPr>
              <a:t>       </a:t>
            </a:r>
            <a:r>
              <a:rPr lang="de-DE" sz="1800" b="1" strike="noStrike" spc="-1" dirty="0" smtClean="0">
                <a:solidFill>
                  <a:schemeClr val="lt1"/>
                </a:solidFill>
                <a:latin typeface="Benelux" panose="00000400000000000000" pitchFamily="2" charset="0"/>
              </a:rPr>
              <a:t>8</a:t>
            </a:r>
            <a:r>
              <a:rPr lang="de-DE" sz="1800" b="1" strike="noStrike" spc="-1" dirty="0">
                <a:solidFill>
                  <a:schemeClr val="lt1"/>
                </a:solidFill>
                <a:latin typeface="Benelux" panose="00000400000000000000" pitchFamily="2" charset="0"/>
              </a:rPr>
              <a:t>.  Auf dem Gnadenthron waren 2 </a:t>
            </a:r>
            <a:r>
              <a:rPr lang="de-DE" sz="1800" b="1" strike="noStrike" spc="-1" dirty="0" smtClean="0">
                <a:solidFill>
                  <a:schemeClr val="lt1"/>
                </a:solidFill>
                <a:latin typeface="Benelux" panose="00000400000000000000" pitchFamily="2" charset="0"/>
              </a:rPr>
              <a:t>Cherubim</a:t>
            </a:r>
            <a:endParaRPr lang="de-DE" b="1" spc="-1" dirty="0">
              <a:solidFill>
                <a:srgbClr val="000000"/>
              </a:solidFill>
              <a:latin typeface="Benelux" panose="00000400000000000000" pitchFamily="2" charset="0"/>
            </a:endParaRPr>
          </a:p>
          <a:p>
            <a:pPr defTabSz="914400">
              <a:lnSpc>
                <a:spcPct val="100000"/>
              </a:lnSpc>
            </a:pPr>
            <a:r>
              <a:rPr lang="de-DE" sz="1800" b="1" strike="noStrike" spc="-1" dirty="0">
                <a:solidFill>
                  <a:srgbClr val="000000"/>
                </a:solidFill>
                <a:latin typeface="Benelux" panose="00000400000000000000" pitchFamily="2" charset="0"/>
              </a:rPr>
              <a:t> </a:t>
            </a:r>
            <a:r>
              <a:rPr lang="de-DE" sz="1800" b="1" strike="noStrike" spc="-1" dirty="0" smtClean="0">
                <a:solidFill>
                  <a:srgbClr val="000000"/>
                </a:solidFill>
                <a:latin typeface="Benelux" panose="00000400000000000000" pitchFamily="2" charset="0"/>
              </a:rPr>
              <a:t>       </a:t>
            </a:r>
            <a:r>
              <a:rPr lang="de-DE" sz="1800" b="1" strike="noStrike" spc="-1" dirty="0" smtClean="0">
                <a:solidFill>
                  <a:schemeClr val="lt1"/>
                </a:solidFill>
                <a:latin typeface="Benelux" panose="00000400000000000000" pitchFamily="2" charset="0"/>
              </a:rPr>
              <a:t>9</a:t>
            </a:r>
            <a:r>
              <a:rPr lang="de-DE" sz="1800" b="1" strike="noStrike" spc="-1" dirty="0">
                <a:solidFill>
                  <a:schemeClr val="lt1"/>
                </a:solidFill>
                <a:latin typeface="Benelux" panose="00000400000000000000" pitchFamily="2" charset="0"/>
              </a:rPr>
              <a:t>.  Der Gnadenthron wurde beim großen </a:t>
            </a:r>
            <a:r>
              <a:rPr lang="de-DE" sz="1800" b="1" strike="noStrike" spc="-1" dirty="0" smtClean="0">
                <a:solidFill>
                  <a:schemeClr val="lt1"/>
                </a:solidFill>
                <a:latin typeface="Benelux" panose="00000400000000000000" pitchFamily="2" charset="0"/>
              </a:rPr>
              <a:t>Versöhnungsfest</a:t>
            </a:r>
            <a:br>
              <a:rPr lang="de-DE" sz="1800" b="1" strike="noStrike" spc="-1" dirty="0" smtClean="0">
                <a:solidFill>
                  <a:schemeClr val="lt1"/>
                </a:solidFill>
                <a:latin typeface="Benelux" panose="00000400000000000000" pitchFamily="2" charset="0"/>
              </a:rPr>
            </a:br>
            <a:r>
              <a:rPr lang="de-DE" sz="1800" b="1" strike="noStrike" spc="-1" dirty="0" smtClean="0">
                <a:solidFill>
                  <a:schemeClr val="lt1"/>
                </a:solidFill>
                <a:latin typeface="Benelux" panose="00000400000000000000" pitchFamily="2" charset="0"/>
              </a:rPr>
              <a:t>             mit</a:t>
            </a:r>
            <a:r>
              <a:rPr lang="de-DE" b="1" dirty="0" smtClean="0">
                <a:latin typeface="Benelux" panose="00000400000000000000" pitchFamily="2" charset="0"/>
              </a:rPr>
              <a:t> </a:t>
            </a:r>
            <a:r>
              <a:rPr lang="de-DE" sz="1800" b="1" strike="noStrike" spc="-1" dirty="0" smtClean="0">
                <a:solidFill>
                  <a:schemeClr val="lt1"/>
                </a:solidFill>
                <a:latin typeface="Benelux" panose="00000400000000000000" pitchFamily="2" charset="0"/>
              </a:rPr>
              <a:t>dem </a:t>
            </a:r>
            <a:r>
              <a:rPr lang="de-DE" sz="1800" b="1" strike="noStrike" spc="-1" dirty="0">
                <a:solidFill>
                  <a:schemeClr val="lt1"/>
                </a:solidFill>
                <a:latin typeface="Benelux" panose="00000400000000000000" pitchFamily="2" charset="0"/>
              </a:rPr>
              <a:t>Blut der Opfertiere besprengt </a:t>
            </a:r>
            <a:endParaRPr lang="de-DE" b="1" spc="-1" dirty="0">
              <a:solidFill>
                <a:srgbClr val="000000"/>
              </a:solidFill>
              <a:latin typeface="Benelux" panose="00000400000000000000" pitchFamily="2" charset="0"/>
            </a:endParaRPr>
          </a:p>
          <a:p>
            <a:pPr defTabSz="914400">
              <a:lnSpc>
                <a:spcPct val="100000"/>
              </a:lnSpc>
            </a:pPr>
            <a:r>
              <a:rPr lang="de-DE" sz="1800" b="1" strike="noStrike" spc="-1" dirty="0">
                <a:solidFill>
                  <a:srgbClr val="000000"/>
                </a:solidFill>
                <a:latin typeface="Benelux" panose="00000400000000000000" pitchFamily="2" charset="0"/>
              </a:rPr>
              <a:t> </a:t>
            </a:r>
            <a:r>
              <a:rPr lang="de-DE" sz="1800" b="1" strike="noStrike" spc="-1" dirty="0" smtClean="0">
                <a:solidFill>
                  <a:srgbClr val="000000"/>
                </a:solidFill>
                <a:latin typeface="Benelux" panose="00000400000000000000" pitchFamily="2" charset="0"/>
              </a:rPr>
              <a:t>       </a:t>
            </a:r>
            <a:r>
              <a:rPr lang="de-DE" sz="1800" b="1" strike="noStrike" spc="-1" dirty="0" smtClean="0">
                <a:solidFill>
                  <a:schemeClr val="lt1"/>
                </a:solidFill>
                <a:latin typeface="Benelux" panose="00000400000000000000" pitchFamily="2" charset="0"/>
              </a:rPr>
              <a:t>10</a:t>
            </a:r>
            <a:r>
              <a:rPr lang="de-DE" sz="1800" b="1" strike="noStrike" spc="-1" dirty="0">
                <a:solidFill>
                  <a:schemeClr val="lt1"/>
                </a:solidFill>
                <a:latin typeface="Benelux" panose="00000400000000000000" pitchFamily="2" charset="0"/>
              </a:rPr>
              <a:t>.  Die Bundeslade mit dem Gnadenthon bilden in allen</a:t>
            </a:r>
            <a:r>
              <a:rPr sz="1800" b="1" dirty="0">
                <a:latin typeface="Benelux" panose="00000400000000000000" pitchFamily="2" charset="0"/>
              </a:rPr>
              <a:t/>
            </a:r>
            <a:br>
              <a:rPr sz="1800" b="1" dirty="0">
                <a:latin typeface="Benelux" panose="00000400000000000000" pitchFamily="2" charset="0"/>
              </a:rPr>
            </a:br>
            <a:r>
              <a:rPr lang="de-DE" sz="1800" b="1" strike="noStrike" spc="-1" dirty="0">
                <a:solidFill>
                  <a:schemeClr val="lt1"/>
                </a:solidFill>
                <a:latin typeface="Benelux" panose="00000400000000000000" pitchFamily="2" charset="0"/>
              </a:rPr>
              <a:t>               Dingen Christus in höchster Vollkommenheit ab</a:t>
            </a:r>
            <a:endParaRPr lang="de-DE" sz="1800" b="1" strike="noStrike" spc="-1" dirty="0">
              <a:solidFill>
                <a:srgbClr val="000000"/>
              </a:solidFill>
              <a:latin typeface="Benelux" panose="000004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 1"/>
          <p:cNvSpPr/>
          <p:nvPr/>
        </p:nvSpPr>
        <p:spPr>
          <a:xfrm>
            <a:off x="917640" y="339480"/>
            <a:ext cx="7308000" cy="93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3200" b="1" strike="noStrike" spc="-1" dirty="0">
                <a:solidFill>
                  <a:schemeClr val="lt1"/>
                </a:solidFill>
                <a:latin typeface="Benelux"/>
                <a:ea typeface="Microsoft YaHei"/>
              </a:rPr>
              <a:t>Das Allerheiligste mit Bundeslade</a:t>
            </a:r>
            <a:r>
              <a:rPr sz="3600" dirty="0"/>
              <a:t/>
            </a:r>
            <a:br>
              <a:rPr sz="3600" dirty="0"/>
            </a:br>
            <a:r>
              <a:rPr lang="de-DE" sz="2000" b="0" strike="noStrike" spc="-1" dirty="0">
                <a:solidFill>
                  <a:schemeClr val="lt1"/>
                </a:solidFill>
                <a:latin typeface="Benelux"/>
                <a:ea typeface="Microsoft YaHei"/>
              </a:rPr>
              <a:t>2. Mose 25</a:t>
            </a:r>
            <a:endParaRPr lang="de-DE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Textfeld 4"/>
          <p:cNvSpPr/>
          <p:nvPr/>
        </p:nvSpPr>
        <p:spPr>
          <a:xfrm>
            <a:off x="323640" y="4083840"/>
            <a:ext cx="1583280" cy="39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1000" b="0" strike="noStrike" spc="-1">
                <a:solidFill>
                  <a:schemeClr val="lt1"/>
                </a:solidFill>
                <a:latin typeface="Arial"/>
              </a:rPr>
              <a:t>P. Kiene: Das Heiligtum Gottes (S. 156)</a:t>
            </a:r>
            <a:endParaRPr lang="de-DE" sz="1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3" name="Grafik 1"/>
          <p:cNvPicPr/>
          <p:nvPr/>
        </p:nvPicPr>
        <p:blipFill>
          <a:blip r:embed="rId2"/>
          <a:stretch/>
        </p:blipFill>
        <p:spPr>
          <a:xfrm>
            <a:off x="2388960" y="1491480"/>
            <a:ext cx="4365720" cy="3051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1"/>
          <p:cNvSpPr/>
          <p:nvPr/>
        </p:nvSpPr>
        <p:spPr>
          <a:xfrm>
            <a:off x="917640" y="339480"/>
            <a:ext cx="7308000" cy="93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3200" b="1" strike="noStrike" spc="-1">
                <a:solidFill>
                  <a:schemeClr val="lt1"/>
                </a:solidFill>
                <a:latin typeface="Benelux"/>
                <a:ea typeface="Microsoft YaHei"/>
              </a:rPr>
              <a:t>Das Allerheiligste mit Bundeslade</a:t>
            </a:r>
            <a:r>
              <a:rPr sz="3600"/>
              <a:t/>
            </a:r>
            <a:br>
              <a:rPr sz="3600"/>
            </a:br>
            <a:r>
              <a:rPr lang="de-DE" sz="2000" b="0" strike="noStrike" spc="-1">
                <a:solidFill>
                  <a:schemeClr val="lt1"/>
                </a:solidFill>
                <a:latin typeface="Benelux"/>
                <a:ea typeface="Microsoft YaHei"/>
              </a:rPr>
              <a:t>2. Mose 25</a:t>
            </a:r>
            <a:endParaRPr lang="de-DE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Textfeld 4"/>
          <p:cNvSpPr/>
          <p:nvPr/>
        </p:nvSpPr>
        <p:spPr>
          <a:xfrm>
            <a:off x="323640" y="4083840"/>
            <a:ext cx="1583280" cy="39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1000" b="0" strike="noStrike" spc="-1" dirty="0">
                <a:solidFill>
                  <a:schemeClr val="lt1"/>
                </a:solidFill>
                <a:latin typeface="Arial"/>
              </a:rPr>
              <a:t>P. Kiene: Das Heiligtum Gottes (S. 87)</a:t>
            </a:r>
            <a:endParaRPr lang="de-DE" sz="10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8" name="Grafik 1"/>
          <p:cNvPicPr/>
          <p:nvPr/>
        </p:nvPicPr>
        <p:blipFill>
          <a:blip r:embed="rId2"/>
          <a:stretch/>
        </p:blipFill>
        <p:spPr>
          <a:xfrm>
            <a:off x="2903040" y="1419480"/>
            <a:ext cx="3337200" cy="3419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1"/>
          <p:cNvSpPr/>
          <p:nvPr/>
        </p:nvSpPr>
        <p:spPr>
          <a:xfrm>
            <a:off x="917640" y="339480"/>
            <a:ext cx="7308000" cy="93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3200" b="1" strike="noStrike" spc="-1" dirty="0">
                <a:solidFill>
                  <a:schemeClr val="lt1"/>
                </a:solidFill>
                <a:latin typeface="Benelux"/>
                <a:ea typeface="Microsoft YaHei"/>
              </a:rPr>
              <a:t>Das Allerheiligste mit Bundeslade</a:t>
            </a:r>
            <a:r>
              <a:rPr sz="3600" dirty="0"/>
              <a:t/>
            </a:r>
            <a:br>
              <a:rPr sz="3600" dirty="0"/>
            </a:br>
            <a:r>
              <a:rPr lang="de-DE" sz="2000" b="0" strike="noStrike" spc="-1" dirty="0">
                <a:solidFill>
                  <a:schemeClr val="lt1"/>
                </a:solidFill>
                <a:latin typeface="Benelux"/>
                <a:ea typeface="Microsoft YaHei"/>
              </a:rPr>
              <a:t>2. Mose 25</a:t>
            </a:r>
            <a:endParaRPr lang="de-DE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0" name="Grafik 1"/>
          <p:cNvPicPr/>
          <p:nvPr/>
        </p:nvPicPr>
        <p:blipFill>
          <a:blip r:embed="rId2"/>
          <a:stretch/>
        </p:blipFill>
        <p:spPr>
          <a:xfrm>
            <a:off x="1857240" y="1771560"/>
            <a:ext cx="5428800" cy="1979280"/>
          </a:xfrm>
          <a:prstGeom prst="rect">
            <a:avLst/>
          </a:prstGeom>
          <a:ln w="0">
            <a:noFill/>
          </a:ln>
        </p:spPr>
      </p:pic>
      <p:sp>
        <p:nvSpPr>
          <p:cNvPr id="61" name="Textfeld 5"/>
          <p:cNvSpPr/>
          <p:nvPr/>
        </p:nvSpPr>
        <p:spPr>
          <a:xfrm>
            <a:off x="323640" y="4083840"/>
            <a:ext cx="1583280" cy="39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1000" b="0" strike="noStrike" spc="-1" dirty="0">
                <a:solidFill>
                  <a:schemeClr val="lt1"/>
                </a:solidFill>
                <a:latin typeface="Arial"/>
              </a:rPr>
              <a:t>E. Platte: Mitten unter euch (S. 84)</a:t>
            </a:r>
            <a:endParaRPr lang="de-DE" sz="10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/>
        </p:nvSpPr>
        <p:spPr>
          <a:xfrm>
            <a:off x="917640" y="339480"/>
            <a:ext cx="7308000" cy="93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3200" b="1" strike="noStrike" spc="-1" dirty="0">
                <a:solidFill>
                  <a:schemeClr val="lt1"/>
                </a:solidFill>
                <a:latin typeface="Benelux"/>
                <a:ea typeface="Microsoft YaHei"/>
              </a:rPr>
              <a:t>Das Allerheiligste mit Bundeslade</a:t>
            </a:r>
            <a:r>
              <a:rPr sz="3600" dirty="0"/>
              <a:t/>
            </a:r>
            <a:br>
              <a:rPr sz="3600" dirty="0"/>
            </a:br>
            <a:r>
              <a:rPr lang="de-DE" sz="2000" b="0" strike="noStrike" spc="-1" dirty="0">
                <a:solidFill>
                  <a:schemeClr val="lt1"/>
                </a:solidFill>
                <a:latin typeface="Benelux"/>
                <a:ea typeface="Microsoft YaHei"/>
              </a:rPr>
              <a:t>2. Mose 25</a:t>
            </a:r>
            <a:endParaRPr lang="de-DE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224000" y="1296000"/>
            <a:ext cx="6913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b="1" spc="-1" dirty="0">
                <a:solidFill>
                  <a:srgbClr val="FFFF00"/>
                </a:solidFill>
                <a:latin typeface="Benelux"/>
                <a:ea typeface="Microsoft YaHei"/>
              </a:rPr>
              <a:t>Die Stiftshütte: die menschliche Natur Jesu Christi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1584000" y="1620000"/>
            <a:ext cx="6372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FF00"/>
                </a:solidFill>
                <a:latin typeface="Benelux" panose="00000400000000000000" pitchFamily="2" charset="0"/>
              </a:rPr>
              <a:t>1</a:t>
            </a:r>
            <a:r>
              <a:rPr lang="de-DE" b="1" dirty="0" smtClean="0">
                <a:solidFill>
                  <a:srgbClr val="00FF00"/>
                </a:solidFill>
                <a:latin typeface="Benelux" panose="00000400000000000000" pitchFamily="2" charset="0"/>
              </a:rPr>
              <a:t>.1  </a:t>
            </a:r>
            <a:r>
              <a:rPr lang="de-DE" b="1" dirty="0" smtClean="0">
                <a:solidFill>
                  <a:srgbClr val="00FF00"/>
                </a:solidFill>
                <a:latin typeface="Benelux" panose="00000700000000000000" pitchFamily="2" charset="0"/>
              </a:rPr>
              <a:t>Gründe</a:t>
            </a:r>
            <a:endParaRPr lang="de-DE" b="1" dirty="0">
              <a:solidFill>
                <a:srgbClr val="00FF00"/>
              </a:solidFill>
              <a:latin typeface="Benelux" panose="00000700000000000000" pitchFamily="2" charset="0"/>
            </a:endParaRPr>
          </a:p>
          <a:p>
            <a:r>
              <a:rPr lang="de-DE" dirty="0" smtClean="0">
                <a:solidFill>
                  <a:srgbClr val="00FF00"/>
                </a:solidFill>
                <a:latin typeface="Benelux" panose="00000700000000000000" pitchFamily="2" charset="0"/>
              </a:rPr>
              <a:t>1</a:t>
            </a:r>
            <a:r>
              <a:rPr lang="de-DE" b="1" dirty="0" smtClean="0">
                <a:solidFill>
                  <a:srgbClr val="00FF00"/>
                </a:solidFill>
                <a:latin typeface="Benelux" panose="00000700000000000000" pitchFamily="2" charset="0"/>
              </a:rPr>
              <a:t>.2  </a:t>
            </a:r>
            <a:r>
              <a:rPr lang="de-DE" b="1" spc="-1" dirty="0" smtClean="0">
                <a:solidFill>
                  <a:srgbClr val="00FF00"/>
                </a:solidFill>
                <a:latin typeface="Benelux"/>
                <a:ea typeface="Microsoft YaHei"/>
              </a:rPr>
              <a:t>Übereinstimmung</a:t>
            </a:r>
            <a:endParaRPr lang="de-DE" b="1" spc="-1" dirty="0">
              <a:solidFill>
                <a:srgbClr val="00FF00"/>
              </a:solidFill>
              <a:latin typeface="Benelux"/>
              <a:ea typeface="Microsoft YaHei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224000" y="2268000"/>
            <a:ext cx="6913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de-DE" b="1" spc="-1" dirty="0" smtClean="0">
                <a:solidFill>
                  <a:srgbClr val="FFFF00"/>
                </a:solidFill>
                <a:latin typeface="Benelux"/>
                <a:ea typeface="Microsoft YaHei"/>
              </a:rPr>
              <a:t>Das </a:t>
            </a:r>
            <a:r>
              <a:rPr lang="de-DE" b="1" spc="-1" dirty="0">
                <a:solidFill>
                  <a:srgbClr val="FFFF00"/>
                </a:solidFill>
                <a:latin typeface="Benelux"/>
                <a:ea typeface="Microsoft YaHei"/>
              </a:rPr>
              <a:t>Material: Akazienholz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584000" y="2592000"/>
            <a:ext cx="6372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00FF00"/>
                </a:solidFill>
                <a:latin typeface="Benelux" panose="00000400000000000000" pitchFamily="2" charset="0"/>
              </a:rPr>
              <a:t>2.1  </a:t>
            </a:r>
            <a:r>
              <a:rPr lang="de-DE" b="1" spc="-1" dirty="0" smtClean="0">
                <a:solidFill>
                  <a:srgbClr val="00FF00"/>
                </a:solidFill>
                <a:latin typeface="Benelux"/>
                <a:ea typeface="Microsoft YaHei"/>
              </a:rPr>
              <a:t>Der </a:t>
            </a:r>
            <a:r>
              <a:rPr lang="de-DE" b="1" spc="-1" dirty="0">
                <a:solidFill>
                  <a:srgbClr val="00FF00"/>
                </a:solidFill>
                <a:latin typeface="Benelux"/>
                <a:ea typeface="Microsoft YaHei"/>
              </a:rPr>
              <a:t>Gebrauch des Akazienholzes</a:t>
            </a:r>
            <a:endParaRPr lang="de-DE" b="1" dirty="0">
              <a:solidFill>
                <a:srgbClr val="00FF00"/>
              </a:solidFill>
              <a:latin typeface="Benelux" panose="00000700000000000000" pitchFamily="2" charset="0"/>
            </a:endParaRPr>
          </a:p>
          <a:p>
            <a:r>
              <a:rPr lang="de-DE" dirty="0">
                <a:solidFill>
                  <a:srgbClr val="00FF00"/>
                </a:solidFill>
                <a:latin typeface="Benelux" panose="00000700000000000000" pitchFamily="2" charset="0"/>
              </a:rPr>
              <a:t>2</a:t>
            </a:r>
            <a:r>
              <a:rPr lang="de-DE" b="1" dirty="0" smtClean="0">
                <a:solidFill>
                  <a:srgbClr val="00FF00"/>
                </a:solidFill>
                <a:latin typeface="Benelux" panose="00000700000000000000" pitchFamily="2" charset="0"/>
              </a:rPr>
              <a:t>.2  </a:t>
            </a:r>
            <a:r>
              <a:rPr lang="de-DE" b="1" spc="-1" dirty="0" smtClean="0">
                <a:solidFill>
                  <a:srgbClr val="00FF00"/>
                </a:solidFill>
                <a:latin typeface="Benelux"/>
                <a:ea typeface="Microsoft YaHei"/>
              </a:rPr>
              <a:t>Die </a:t>
            </a:r>
            <a:r>
              <a:rPr lang="de-DE" b="1" spc="-1" dirty="0">
                <a:solidFill>
                  <a:srgbClr val="00FF00"/>
                </a:solidFill>
                <a:latin typeface="Benelux"/>
                <a:ea typeface="Microsoft YaHei"/>
              </a:rPr>
              <a:t>Eigenschaften des Akazienholzes</a:t>
            </a:r>
            <a:endParaRPr lang="de-DE" b="1" spc="-1" dirty="0">
              <a:solidFill>
                <a:schemeClr val="bg1"/>
              </a:solidFill>
              <a:latin typeface="Benelux"/>
              <a:ea typeface="Microsoft YaHei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224000" y="3240000"/>
            <a:ext cx="6913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de-DE" b="1" spc="-1" dirty="0" smtClean="0">
                <a:solidFill>
                  <a:srgbClr val="FFFF00"/>
                </a:solidFill>
                <a:latin typeface="Benelux"/>
                <a:ea typeface="Microsoft YaHei"/>
              </a:rPr>
              <a:t>Die Bundeslade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1584000" y="3564000"/>
            <a:ext cx="63727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  <a:latin typeface="Benelux" panose="00000400000000000000" pitchFamily="2" charset="0"/>
              </a:rPr>
              <a:t>3.1 </a:t>
            </a:r>
            <a:r>
              <a:rPr lang="de-DE" b="1" dirty="0" smtClean="0">
                <a:solidFill>
                  <a:srgbClr val="00FF00"/>
                </a:solidFill>
                <a:latin typeface="Benelux" panose="00000400000000000000" pitchFamily="2" charset="0"/>
              </a:rPr>
              <a:t> </a:t>
            </a:r>
            <a:r>
              <a:rPr lang="de-DE" b="1" spc="-1" dirty="0" smtClean="0">
                <a:solidFill>
                  <a:srgbClr val="FF0000"/>
                </a:solidFill>
                <a:latin typeface="Benelux"/>
                <a:ea typeface="Microsoft YaHei"/>
              </a:rPr>
              <a:t>Die </a:t>
            </a:r>
            <a:r>
              <a:rPr lang="de-DE" b="1" spc="-1" dirty="0">
                <a:solidFill>
                  <a:srgbClr val="FF0000"/>
                </a:solidFill>
                <a:latin typeface="Benelux"/>
                <a:ea typeface="Microsoft YaHei"/>
              </a:rPr>
              <a:t>Maße der </a:t>
            </a:r>
            <a:r>
              <a:rPr lang="de-DE" b="1" spc="-1" dirty="0" smtClean="0">
                <a:solidFill>
                  <a:srgbClr val="FF0000"/>
                </a:solidFill>
                <a:latin typeface="Benelux"/>
                <a:ea typeface="Microsoft YaHei"/>
              </a:rPr>
              <a:t>Bundeslade</a:t>
            </a:r>
            <a:endParaRPr lang="de-DE" dirty="0" smtClean="0">
              <a:solidFill>
                <a:srgbClr val="FF0000"/>
              </a:solidFill>
            </a:endParaRPr>
          </a:p>
          <a:p>
            <a:r>
              <a:rPr lang="de-DE" dirty="0" smtClean="0">
                <a:solidFill>
                  <a:srgbClr val="FF0000"/>
                </a:solidFill>
                <a:latin typeface="Benelux" panose="00000700000000000000" pitchFamily="2" charset="0"/>
              </a:rPr>
              <a:t>3</a:t>
            </a:r>
            <a:r>
              <a:rPr lang="de-DE" b="1" dirty="0" smtClean="0">
                <a:solidFill>
                  <a:srgbClr val="FF0000"/>
                </a:solidFill>
                <a:latin typeface="Benelux" panose="00000700000000000000" pitchFamily="2" charset="0"/>
              </a:rPr>
              <a:t>.2  </a:t>
            </a:r>
            <a:r>
              <a:rPr lang="de-DE" b="1" spc="-1" dirty="0" smtClean="0">
                <a:solidFill>
                  <a:srgbClr val="FF0000"/>
                </a:solidFill>
                <a:latin typeface="Benelux"/>
                <a:ea typeface="Microsoft YaHei"/>
              </a:rPr>
              <a:t>Die </a:t>
            </a:r>
            <a:r>
              <a:rPr lang="de-DE" b="1" spc="-1" dirty="0">
                <a:solidFill>
                  <a:srgbClr val="FF0000"/>
                </a:solidFill>
                <a:latin typeface="Benelux"/>
                <a:ea typeface="Microsoft YaHei"/>
              </a:rPr>
              <a:t>Beschaffenheit der </a:t>
            </a:r>
            <a:r>
              <a:rPr lang="de-DE" b="1" spc="-1" dirty="0" smtClean="0">
                <a:solidFill>
                  <a:srgbClr val="FF0000"/>
                </a:solidFill>
                <a:latin typeface="Benelux"/>
                <a:ea typeface="Microsoft YaHei"/>
              </a:rPr>
              <a:t>Bundeslade</a:t>
            </a:r>
          </a:p>
          <a:p>
            <a:r>
              <a:rPr lang="de-DE" b="1" spc="-1" dirty="0" smtClean="0">
                <a:solidFill>
                  <a:srgbClr val="FF0000"/>
                </a:solidFill>
                <a:latin typeface="Benelux"/>
                <a:ea typeface="Microsoft YaHei"/>
              </a:rPr>
              <a:t>3.3  Der </a:t>
            </a:r>
            <a:r>
              <a:rPr lang="de-DE" b="1" spc="-1" dirty="0">
                <a:solidFill>
                  <a:srgbClr val="FF0000"/>
                </a:solidFill>
                <a:latin typeface="Benelux"/>
                <a:ea typeface="Microsoft YaHei"/>
              </a:rPr>
              <a:t>goldene </a:t>
            </a:r>
            <a:r>
              <a:rPr lang="de-DE" b="1" spc="-1" dirty="0" smtClean="0">
                <a:solidFill>
                  <a:srgbClr val="FF0000"/>
                </a:solidFill>
                <a:latin typeface="Benelux"/>
                <a:ea typeface="Microsoft YaHei"/>
              </a:rPr>
              <a:t>Kranz</a:t>
            </a:r>
          </a:p>
          <a:p>
            <a:r>
              <a:rPr lang="de-DE" b="1" spc="-1" dirty="0" smtClean="0">
                <a:solidFill>
                  <a:srgbClr val="FF0000"/>
                </a:solidFill>
                <a:latin typeface="Benelux"/>
                <a:ea typeface="Microsoft YaHei"/>
              </a:rPr>
              <a:t>3.4  Die goldenen Ringe und die Stangen</a:t>
            </a:r>
          </a:p>
          <a:p>
            <a:r>
              <a:rPr lang="de-DE" b="1" spc="-1" dirty="0" smtClean="0">
                <a:solidFill>
                  <a:srgbClr val="FF0000"/>
                </a:solidFill>
                <a:latin typeface="Benelux"/>
                <a:ea typeface="Microsoft YaHei"/>
              </a:rPr>
              <a:t>3.5  </a:t>
            </a:r>
            <a:r>
              <a:rPr lang="de-DE" b="1" spc="-1" dirty="0">
                <a:solidFill>
                  <a:srgbClr val="FF0000"/>
                </a:solidFill>
                <a:latin typeface="Benelux"/>
                <a:ea typeface="Microsoft YaHei"/>
              </a:rPr>
              <a:t>Der </a:t>
            </a:r>
            <a:r>
              <a:rPr lang="de-DE" b="1" spc="-1" dirty="0" smtClean="0">
                <a:solidFill>
                  <a:srgbClr val="FF0000"/>
                </a:solidFill>
                <a:latin typeface="Benelux"/>
                <a:ea typeface="Microsoft YaHei"/>
              </a:rPr>
              <a:t>Gnadenstuhl</a:t>
            </a:r>
            <a:endParaRPr lang="de-DE" spc="-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1"/>
          <p:cNvSpPr/>
          <p:nvPr/>
        </p:nvSpPr>
        <p:spPr>
          <a:xfrm>
            <a:off x="917640" y="339480"/>
            <a:ext cx="7308000" cy="93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3200" b="1" strike="noStrike" spc="-1" dirty="0">
                <a:solidFill>
                  <a:schemeClr val="lt1"/>
                </a:solidFill>
                <a:latin typeface="Benelux"/>
                <a:ea typeface="Microsoft YaHei"/>
              </a:rPr>
              <a:t>Das Allerheiligste mit Bundeslade</a:t>
            </a:r>
            <a:r>
              <a:rPr sz="3600" dirty="0"/>
              <a:t/>
            </a:r>
            <a:br>
              <a:rPr sz="3600" dirty="0"/>
            </a:br>
            <a:r>
              <a:rPr lang="de-DE" sz="2000" b="0" strike="noStrike" spc="-1" dirty="0">
                <a:solidFill>
                  <a:schemeClr val="lt1"/>
                </a:solidFill>
                <a:latin typeface="Benelux"/>
                <a:ea typeface="Microsoft YaHei"/>
              </a:rPr>
              <a:t>2. Mose 25</a:t>
            </a:r>
            <a:endParaRPr lang="de-DE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936000" y="1440000"/>
            <a:ext cx="6913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b="1" spc="-1" dirty="0">
                <a:solidFill>
                  <a:srgbClr val="FFFF00"/>
                </a:solidFill>
                <a:latin typeface="Benelux"/>
                <a:ea typeface="Microsoft YaHei"/>
              </a:rPr>
              <a:t>Die Stiftshütte: die menschliche Natur Jesu Christi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296000" y="1944000"/>
            <a:ext cx="63727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  <a:latin typeface="Benelux" panose="00000400000000000000" pitchFamily="2" charset="0"/>
              </a:rPr>
              <a:t>1</a:t>
            </a:r>
            <a:r>
              <a:rPr lang="de-DE" b="1" dirty="0" smtClean="0">
                <a:solidFill>
                  <a:srgbClr val="FF0000"/>
                </a:solidFill>
                <a:latin typeface="Benelux" panose="00000400000000000000" pitchFamily="2" charset="0"/>
              </a:rPr>
              <a:t>.1  </a:t>
            </a:r>
            <a:r>
              <a:rPr lang="de-DE" b="1" dirty="0" smtClean="0">
                <a:solidFill>
                  <a:srgbClr val="FF0000"/>
                </a:solidFill>
                <a:latin typeface="Benelux" panose="00000700000000000000" pitchFamily="2" charset="0"/>
              </a:rPr>
              <a:t>Gründe:</a:t>
            </a:r>
            <a:endParaRPr lang="de-DE" b="1" dirty="0">
              <a:solidFill>
                <a:srgbClr val="FF0000"/>
              </a:solidFill>
              <a:latin typeface="Benelux" panose="00000700000000000000" pitchFamily="2" charset="0"/>
            </a:endParaRPr>
          </a:p>
          <a:p>
            <a:r>
              <a:rPr lang="de-DE" b="1" dirty="0" smtClean="0">
                <a:solidFill>
                  <a:srgbClr val="FF0000"/>
                </a:solidFill>
                <a:latin typeface="Benelux" panose="00000700000000000000" pitchFamily="2" charset="0"/>
              </a:rPr>
              <a:t>        </a:t>
            </a:r>
            <a:r>
              <a:rPr lang="de-DE" b="1" dirty="0" smtClean="0">
                <a:solidFill>
                  <a:schemeClr val="bg1"/>
                </a:solidFill>
                <a:latin typeface="Benelux" panose="00000700000000000000" pitchFamily="2" charset="0"/>
              </a:rPr>
              <a:t>1.  </a:t>
            </a:r>
            <a:r>
              <a:rPr lang="de-DE" b="1" spc="-1" dirty="0" smtClean="0">
                <a:solidFill>
                  <a:schemeClr val="bg1"/>
                </a:solidFill>
                <a:latin typeface="Benelux"/>
                <a:ea typeface="Microsoft YaHei"/>
              </a:rPr>
              <a:t>Beschreibung </a:t>
            </a:r>
            <a:r>
              <a:rPr lang="de-DE" b="1" spc="-1" dirty="0">
                <a:solidFill>
                  <a:schemeClr val="lt1">
                    <a:lumMod val="95000"/>
                  </a:schemeClr>
                </a:solidFill>
                <a:latin typeface="Benelux"/>
                <a:ea typeface="Microsoft YaHei"/>
              </a:rPr>
              <a:t>der Stiftshütte in 13 Kapiteln</a:t>
            </a:r>
            <a:endParaRPr lang="de-DE" b="1" dirty="0" smtClean="0">
              <a:solidFill>
                <a:schemeClr val="bg1"/>
              </a:solidFill>
              <a:latin typeface="Benelux" panose="00000700000000000000" pitchFamily="2" charset="0"/>
            </a:endParaRPr>
          </a:p>
          <a:p>
            <a:r>
              <a:rPr lang="de-DE" b="1" dirty="0" smtClean="0">
                <a:solidFill>
                  <a:schemeClr val="bg1"/>
                </a:solidFill>
                <a:latin typeface="Benelux" panose="00000700000000000000" pitchFamily="2" charset="0"/>
              </a:rPr>
              <a:t>        2.  </a:t>
            </a:r>
            <a:r>
              <a:rPr lang="de-DE" b="1" spc="-1" dirty="0" smtClean="0">
                <a:solidFill>
                  <a:schemeClr val="lt1">
                    <a:lumMod val="95000"/>
                  </a:schemeClr>
                </a:solidFill>
                <a:latin typeface="Benelux"/>
                <a:ea typeface="Microsoft YaHei"/>
              </a:rPr>
              <a:t>Gott </a:t>
            </a:r>
            <a:r>
              <a:rPr lang="de-DE" b="1" spc="-1" dirty="0">
                <a:solidFill>
                  <a:schemeClr val="lt1">
                    <a:lumMod val="95000"/>
                  </a:schemeClr>
                </a:solidFill>
                <a:latin typeface="Benelux"/>
                <a:ea typeface="Microsoft YaHei"/>
              </a:rPr>
              <a:t>selbst hat Mose die Anweisungen gegeben</a:t>
            </a:r>
            <a:endParaRPr lang="de-DE" b="1" dirty="0" smtClean="0">
              <a:solidFill>
                <a:schemeClr val="bg1"/>
              </a:solidFill>
              <a:latin typeface="Benelux" panose="00000700000000000000" pitchFamily="2" charset="0"/>
            </a:endParaRPr>
          </a:p>
          <a:p>
            <a:r>
              <a:rPr lang="de-DE" b="1" dirty="0" smtClean="0">
                <a:solidFill>
                  <a:schemeClr val="bg1"/>
                </a:solidFill>
                <a:latin typeface="Benelux" panose="00000700000000000000" pitchFamily="2" charset="0"/>
              </a:rPr>
              <a:t>        3.  </a:t>
            </a:r>
            <a:r>
              <a:rPr lang="de-DE" b="1" spc="-1" dirty="0" smtClean="0">
                <a:solidFill>
                  <a:schemeClr val="lt1">
                    <a:lumMod val="95000"/>
                  </a:schemeClr>
                </a:solidFill>
                <a:latin typeface="Benelux"/>
                <a:ea typeface="Microsoft YaHei"/>
              </a:rPr>
              <a:t>Das </a:t>
            </a:r>
            <a:r>
              <a:rPr lang="de-DE" b="1" spc="-1" dirty="0">
                <a:solidFill>
                  <a:schemeClr val="lt1">
                    <a:lumMod val="95000"/>
                  </a:schemeClr>
                </a:solidFill>
                <a:latin typeface="Benelux"/>
                <a:ea typeface="Microsoft YaHei"/>
              </a:rPr>
              <a:t>Zeugnis Gottes in Hebräer 8,5</a:t>
            </a:r>
            <a:endParaRPr lang="de-DE" b="1" dirty="0" smtClean="0">
              <a:solidFill>
                <a:schemeClr val="bg1"/>
              </a:solidFill>
              <a:latin typeface="Benelux" panose="00000700000000000000" pitchFamily="2" charset="0"/>
            </a:endParaRPr>
          </a:p>
          <a:p>
            <a:r>
              <a:rPr lang="de-DE" b="1" dirty="0">
                <a:solidFill>
                  <a:schemeClr val="bg1"/>
                </a:solidFill>
                <a:latin typeface="Benelux" panose="00000700000000000000" pitchFamily="2" charset="0"/>
              </a:rPr>
              <a:t> </a:t>
            </a:r>
            <a:r>
              <a:rPr lang="de-DE" b="1" dirty="0" smtClean="0">
                <a:solidFill>
                  <a:schemeClr val="bg1"/>
                </a:solidFill>
                <a:latin typeface="Benelux" panose="00000700000000000000" pitchFamily="2" charset="0"/>
              </a:rPr>
              <a:t>       4.  Das Lamm ist gehorsam</a:t>
            </a:r>
          </a:p>
          <a:p>
            <a:r>
              <a:rPr lang="de-DE" b="1" dirty="0" smtClean="0">
                <a:solidFill>
                  <a:schemeClr val="bg1"/>
                </a:solidFill>
                <a:latin typeface="Benelux" panose="00000700000000000000" pitchFamily="2" charset="0"/>
              </a:rPr>
              <a:t>        5.  Das Lamm ist nützlich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1"/>
          <p:cNvSpPr/>
          <p:nvPr/>
        </p:nvSpPr>
        <p:spPr>
          <a:xfrm>
            <a:off x="917640" y="339480"/>
            <a:ext cx="7308000" cy="93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3200" b="1" strike="noStrike" spc="-1" dirty="0">
                <a:solidFill>
                  <a:schemeClr val="lt1"/>
                </a:solidFill>
                <a:latin typeface="Benelux"/>
                <a:ea typeface="Microsoft YaHei"/>
              </a:rPr>
              <a:t>Das Allerheiligste mit Bundeslade</a:t>
            </a:r>
            <a:r>
              <a:rPr sz="3600" dirty="0"/>
              <a:t/>
            </a:r>
            <a:br>
              <a:rPr sz="3600" dirty="0"/>
            </a:br>
            <a:r>
              <a:rPr lang="de-DE" sz="2000" b="0" strike="noStrike" spc="-1" dirty="0">
                <a:solidFill>
                  <a:schemeClr val="lt1"/>
                </a:solidFill>
                <a:latin typeface="Benelux"/>
                <a:ea typeface="Microsoft YaHei"/>
              </a:rPr>
              <a:t>2. Mose 25</a:t>
            </a:r>
            <a:endParaRPr lang="de-DE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936000" y="1440000"/>
            <a:ext cx="6913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b="1" spc="-1" dirty="0">
                <a:solidFill>
                  <a:srgbClr val="FFFF00"/>
                </a:solidFill>
                <a:latin typeface="Benelux"/>
                <a:ea typeface="Microsoft YaHei"/>
              </a:rPr>
              <a:t>Die Stiftshütte: die menschliche Natur Jesu Christi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295999" y="1944000"/>
            <a:ext cx="73955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  <a:latin typeface="Benelux" panose="00000400000000000000" pitchFamily="2" charset="0"/>
              </a:rPr>
              <a:t>1.2 </a:t>
            </a:r>
            <a:r>
              <a:rPr lang="de-DE" b="1" spc="-1" dirty="0">
                <a:solidFill>
                  <a:srgbClr val="FF0000"/>
                </a:solidFill>
                <a:latin typeface="Benelux"/>
                <a:ea typeface="Microsoft YaHei"/>
              </a:rPr>
              <a:t>Übereinstimmungen: Stiftshütte – </a:t>
            </a:r>
            <a:r>
              <a:rPr lang="de-DE" b="1" spc="-1" dirty="0" smtClean="0">
                <a:solidFill>
                  <a:srgbClr val="FF0000"/>
                </a:solidFill>
                <a:latin typeface="Benelux"/>
                <a:ea typeface="Microsoft YaHei"/>
              </a:rPr>
              <a:t>Christus</a:t>
            </a:r>
            <a:endParaRPr lang="de-DE" b="1" dirty="0">
              <a:solidFill>
                <a:srgbClr val="FF0000"/>
              </a:solidFill>
              <a:latin typeface="Benelux" panose="00000700000000000000" pitchFamily="2" charset="0"/>
            </a:endParaRPr>
          </a:p>
          <a:p>
            <a:r>
              <a:rPr lang="de-DE" b="1" dirty="0" smtClean="0">
                <a:solidFill>
                  <a:srgbClr val="FF0000"/>
                </a:solidFill>
                <a:latin typeface="Benelux" panose="00000700000000000000" pitchFamily="2" charset="0"/>
              </a:rPr>
              <a:t>        </a:t>
            </a:r>
            <a:r>
              <a:rPr lang="de-DE" b="1" dirty="0" smtClean="0">
                <a:solidFill>
                  <a:schemeClr val="bg1"/>
                </a:solidFill>
                <a:latin typeface="Benelux" panose="00000400000000000000" pitchFamily="2" charset="0"/>
              </a:rPr>
              <a:t>1.  </a:t>
            </a:r>
            <a:r>
              <a:rPr lang="de-DE" b="1" spc="-1" dirty="0" smtClean="0">
                <a:solidFill>
                  <a:schemeClr val="lt1">
                    <a:lumMod val="95000"/>
                  </a:schemeClr>
                </a:solidFill>
                <a:latin typeface="Benelux" panose="00000400000000000000" pitchFamily="2" charset="0"/>
                <a:ea typeface="Microsoft YaHei"/>
              </a:rPr>
              <a:t>Die </a:t>
            </a:r>
            <a:r>
              <a:rPr lang="de-DE" b="1" spc="-1" dirty="0">
                <a:solidFill>
                  <a:schemeClr val="lt1">
                    <a:lumMod val="95000"/>
                  </a:schemeClr>
                </a:solidFill>
                <a:latin typeface="Benelux" panose="00000400000000000000" pitchFamily="2" charset="0"/>
                <a:ea typeface="Microsoft YaHei"/>
              </a:rPr>
              <a:t>Stiftshütte war der </a:t>
            </a:r>
            <a:r>
              <a:rPr lang="de-DE" b="1" spc="-1" dirty="0" err="1">
                <a:solidFill>
                  <a:schemeClr val="lt1">
                    <a:lumMod val="95000"/>
                  </a:schemeClr>
                </a:solidFill>
                <a:latin typeface="Benelux" panose="00000400000000000000" pitchFamily="2" charset="0"/>
                <a:ea typeface="Microsoft YaHei"/>
              </a:rPr>
              <a:t>allerheiligste</a:t>
            </a:r>
            <a:r>
              <a:rPr lang="de-DE" b="1" spc="-1" dirty="0">
                <a:solidFill>
                  <a:schemeClr val="lt1">
                    <a:lumMod val="95000"/>
                  </a:schemeClr>
                </a:solidFill>
                <a:latin typeface="Benelux" panose="00000400000000000000" pitchFamily="2" charset="0"/>
                <a:ea typeface="Microsoft YaHei"/>
              </a:rPr>
              <a:t> Ort</a:t>
            </a:r>
            <a:endParaRPr lang="de-DE" b="1" dirty="0" smtClean="0">
              <a:solidFill>
                <a:schemeClr val="bg1"/>
              </a:solidFill>
              <a:latin typeface="Benelux" panose="00000400000000000000" pitchFamily="2" charset="0"/>
            </a:endParaRPr>
          </a:p>
          <a:p>
            <a:r>
              <a:rPr lang="de-DE" b="1" dirty="0" smtClean="0">
                <a:solidFill>
                  <a:schemeClr val="bg1"/>
                </a:solidFill>
                <a:latin typeface="Benelux" panose="00000400000000000000" pitchFamily="2" charset="0"/>
              </a:rPr>
              <a:t>        2.  </a:t>
            </a:r>
            <a:r>
              <a:rPr lang="de-DE" b="1" spc="-1" dirty="0" smtClean="0">
                <a:solidFill>
                  <a:schemeClr val="lt1">
                    <a:lumMod val="95000"/>
                  </a:schemeClr>
                </a:solidFill>
                <a:latin typeface="Benelux" panose="00000400000000000000" pitchFamily="2" charset="0"/>
                <a:ea typeface="Microsoft YaHei"/>
              </a:rPr>
              <a:t>Die </a:t>
            </a:r>
            <a:r>
              <a:rPr lang="de-DE" b="1" spc="-1" dirty="0">
                <a:solidFill>
                  <a:schemeClr val="lt1">
                    <a:lumMod val="95000"/>
                  </a:schemeClr>
                </a:solidFill>
                <a:latin typeface="Benelux" panose="00000400000000000000" pitchFamily="2" charset="0"/>
                <a:ea typeface="Microsoft YaHei"/>
              </a:rPr>
              <a:t>Stiftshütte war der Mittelpunkt des Gottesdienstes</a:t>
            </a:r>
            <a:endParaRPr lang="de-DE" b="1" dirty="0" smtClean="0">
              <a:solidFill>
                <a:schemeClr val="bg1"/>
              </a:solidFill>
              <a:latin typeface="Benelux" panose="00000400000000000000" pitchFamily="2" charset="0"/>
            </a:endParaRPr>
          </a:p>
          <a:p>
            <a:r>
              <a:rPr lang="de-DE" b="1" dirty="0" smtClean="0">
                <a:solidFill>
                  <a:schemeClr val="bg1"/>
                </a:solidFill>
                <a:latin typeface="Benelux" panose="00000400000000000000" pitchFamily="2" charset="0"/>
              </a:rPr>
              <a:t>        3.  </a:t>
            </a:r>
            <a:r>
              <a:rPr lang="de-DE" b="1" spc="-1" dirty="0" smtClean="0">
                <a:solidFill>
                  <a:schemeClr val="lt1">
                    <a:lumMod val="95000"/>
                  </a:schemeClr>
                </a:solidFill>
                <a:latin typeface="Benelux" panose="00000400000000000000" pitchFamily="2" charset="0"/>
                <a:ea typeface="Microsoft YaHei"/>
              </a:rPr>
              <a:t>Die </a:t>
            </a:r>
            <a:r>
              <a:rPr lang="de-DE" b="1" spc="-1" dirty="0">
                <a:solidFill>
                  <a:schemeClr val="lt1">
                    <a:lumMod val="95000"/>
                  </a:schemeClr>
                </a:solidFill>
                <a:latin typeface="Benelux" panose="00000400000000000000" pitchFamily="2" charset="0"/>
                <a:ea typeface="Microsoft YaHei"/>
              </a:rPr>
              <a:t>Stiftshütte war der Ort, aus dem Gott mit dem Volk </a:t>
            </a:r>
            <a:r>
              <a:rPr lang="de-DE" b="1" dirty="0">
                <a:latin typeface="Benelux" panose="00000400000000000000" pitchFamily="2" charset="0"/>
              </a:rPr>
              <a:t/>
            </a:r>
            <a:br>
              <a:rPr lang="de-DE" b="1" dirty="0">
                <a:latin typeface="Benelux" panose="00000400000000000000" pitchFamily="2" charset="0"/>
              </a:rPr>
            </a:br>
            <a:r>
              <a:rPr lang="de-DE" b="1" spc="-1" dirty="0">
                <a:solidFill>
                  <a:schemeClr val="lt1">
                    <a:lumMod val="95000"/>
                  </a:schemeClr>
                </a:solidFill>
                <a:latin typeface="Benelux" panose="00000400000000000000" pitchFamily="2" charset="0"/>
                <a:ea typeface="Microsoft YaHei"/>
              </a:rPr>
              <a:t>              Israel geredet </a:t>
            </a:r>
            <a:r>
              <a:rPr lang="de-DE" b="1" spc="-1" dirty="0" smtClean="0">
                <a:solidFill>
                  <a:schemeClr val="lt1">
                    <a:lumMod val="95000"/>
                  </a:schemeClr>
                </a:solidFill>
                <a:latin typeface="Benelux" panose="00000400000000000000" pitchFamily="2" charset="0"/>
                <a:ea typeface="Microsoft YaHei"/>
              </a:rPr>
              <a:t>hat</a:t>
            </a:r>
            <a:endParaRPr lang="de-DE" b="1" dirty="0" smtClean="0">
              <a:latin typeface="Benelux" panose="00000400000000000000" pitchFamily="2" charset="0"/>
            </a:endParaRPr>
          </a:p>
          <a:p>
            <a:r>
              <a:rPr lang="de-DE" b="1" dirty="0">
                <a:solidFill>
                  <a:schemeClr val="bg1"/>
                </a:solidFill>
                <a:latin typeface="Benelux" panose="00000400000000000000" pitchFamily="2" charset="0"/>
              </a:rPr>
              <a:t> </a:t>
            </a:r>
            <a:r>
              <a:rPr lang="de-DE" b="1" dirty="0" smtClean="0">
                <a:solidFill>
                  <a:schemeClr val="bg1"/>
                </a:solidFill>
                <a:latin typeface="Benelux" panose="00000400000000000000" pitchFamily="2" charset="0"/>
              </a:rPr>
              <a:t>       4.  </a:t>
            </a:r>
            <a:r>
              <a:rPr lang="de-DE" b="1" spc="-1" dirty="0" smtClean="0">
                <a:solidFill>
                  <a:schemeClr val="lt1">
                    <a:lumMod val="95000"/>
                  </a:schemeClr>
                </a:solidFill>
                <a:latin typeface="Benelux" panose="00000400000000000000" pitchFamily="2" charset="0"/>
                <a:ea typeface="Microsoft YaHei"/>
              </a:rPr>
              <a:t>Die </a:t>
            </a:r>
            <a:r>
              <a:rPr lang="de-DE" b="1" spc="-1" dirty="0">
                <a:solidFill>
                  <a:schemeClr val="lt1">
                    <a:lumMod val="95000"/>
                  </a:schemeClr>
                </a:solidFill>
                <a:latin typeface="Benelux" panose="00000400000000000000" pitchFamily="2" charset="0"/>
                <a:ea typeface="Microsoft YaHei"/>
              </a:rPr>
              <a:t>Stiftshütte wurde nach dem Modell, das Mose</a:t>
            </a:r>
            <a:r>
              <a:rPr lang="de-DE" b="1" dirty="0">
                <a:latin typeface="Benelux" panose="00000400000000000000" pitchFamily="2" charset="0"/>
              </a:rPr>
              <a:t/>
            </a:r>
            <a:br>
              <a:rPr lang="de-DE" b="1" dirty="0">
                <a:latin typeface="Benelux" panose="00000400000000000000" pitchFamily="2" charset="0"/>
              </a:rPr>
            </a:br>
            <a:r>
              <a:rPr lang="de-DE" b="1" spc="-1" dirty="0">
                <a:solidFill>
                  <a:schemeClr val="lt1">
                    <a:lumMod val="95000"/>
                  </a:schemeClr>
                </a:solidFill>
                <a:latin typeface="Benelux" panose="00000400000000000000" pitchFamily="2" charset="0"/>
                <a:ea typeface="Microsoft YaHei"/>
              </a:rPr>
              <a:t>             gezeigt bekommen hat aufgebaut</a:t>
            </a:r>
            <a:endParaRPr lang="de-DE" b="1" dirty="0" smtClean="0">
              <a:solidFill>
                <a:schemeClr val="bg1"/>
              </a:solidFill>
              <a:latin typeface="Benelux" panose="00000400000000000000" pitchFamily="2" charset="0"/>
            </a:endParaRPr>
          </a:p>
          <a:p>
            <a:r>
              <a:rPr lang="de-DE" b="1" dirty="0" smtClean="0">
                <a:solidFill>
                  <a:schemeClr val="bg1"/>
                </a:solidFill>
                <a:latin typeface="Benelux" panose="00000400000000000000" pitchFamily="2" charset="0"/>
              </a:rPr>
              <a:t>        5.  </a:t>
            </a:r>
            <a:r>
              <a:rPr lang="de-DE" b="1" spc="-1" dirty="0" smtClean="0">
                <a:solidFill>
                  <a:schemeClr val="lt1">
                    <a:lumMod val="95000"/>
                  </a:schemeClr>
                </a:solidFill>
                <a:latin typeface="Benelux" panose="00000400000000000000" pitchFamily="2" charset="0"/>
                <a:ea typeface="Microsoft YaHei"/>
              </a:rPr>
              <a:t>Das </a:t>
            </a:r>
            <a:r>
              <a:rPr lang="de-DE" b="1" spc="-1" dirty="0">
                <a:solidFill>
                  <a:schemeClr val="lt1">
                    <a:lumMod val="95000"/>
                  </a:schemeClr>
                </a:solidFill>
                <a:latin typeface="Benelux"/>
                <a:ea typeface="Microsoft YaHei"/>
              </a:rPr>
              <a:t>Material zum Bau der Stiftshütte war sehr teuer</a:t>
            </a:r>
            <a:endParaRPr lang="de-DE" dirty="0" smtClean="0">
              <a:solidFill>
                <a:schemeClr val="bg1"/>
              </a:solidFill>
              <a:latin typeface="Benelux" panose="000007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1"/>
          <p:cNvSpPr/>
          <p:nvPr/>
        </p:nvSpPr>
        <p:spPr>
          <a:xfrm>
            <a:off x="917640" y="339480"/>
            <a:ext cx="7308000" cy="93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3200" b="1" strike="noStrike" spc="-1" dirty="0">
                <a:solidFill>
                  <a:schemeClr val="lt1"/>
                </a:solidFill>
                <a:latin typeface="Benelux"/>
                <a:ea typeface="Microsoft YaHei"/>
              </a:rPr>
              <a:t>Das Allerheiligste mit Bundeslade</a:t>
            </a:r>
            <a:r>
              <a:rPr sz="3600" dirty="0"/>
              <a:t/>
            </a:r>
            <a:br>
              <a:rPr sz="3600" dirty="0"/>
            </a:br>
            <a:r>
              <a:rPr lang="de-DE" sz="2000" b="0" strike="noStrike" spc="-1" dirty="0">
                <a:solidFill>
                  <a:schemeClr val="lt1"/>
                </a:solidFill>
                <a:latin typeface="Benelux"/>
                <a:ea typeface="Microsoft YaHei"/>
              </a:rPr>
              <a:t>2. Mose 25</a:t>
            </a:r>
            <a:endParaRPr lang="de-DE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936000" y="1440000"/>
            <a:ext cx="6913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b="1" spc="-1" dirty="0">
                <a:solidFill>
                  <a:srgbClr val="FFFF00"/>
                </a:solidFill>
                <a:latin typeface="Benelux"/>
                <a:ea typeface="Microsoft YaHei"/>
              </a:rPr>
              <a:t>Die Stiftshütte: die menschliche Natur Jesu Christi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295999" y="1944000"/>
            <a:ext cx="73955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  <a:latin typeface="Benelux" panose="00000400000000000000" pitchFamily="2" charset="0"/>
              </a:rPr>
              <a:t>1.2 </a:t>
            </a:r>
            <a:r>
              <a:rPr lang="de-DE" b="1" spc="-1" dirty="0">
                <a:solidFill>
                  <a:srgbClr val="FF0000"/>
                </a:solidFill>
                <a:latin typeface="Benelux"/>
                <a:ea typeface="Microsoft YaHei"/>
              </a:rPr>
              <a:t>Übereinstimmungen: Stiftshütte – </a:t>
            </a:r>
            <a:r>
              <a:rPr lang="de-DE" b="1" spc="-1" dirty="0" smtClean="0">
                <a:solidFill>
                  <a:srgbClr val="FF0000"/>
                </a:solidFill>
                <a:latin typeface="Benelux"/>
                <a:ea typeface="Microsoft YaHei"/>
              </a:rPr>
              <a:t>Christus</a:t>
            </a:r>
            <a:endParaRPr lang="de-DE" b="1" dirty="0">
              <a:solidFill>
                <a:srgbClr val="FF0000"/>
              </a:solidFill>
              <a:latin typeface="Benelux" panose="00000700000000000000" pitchFamily="2" charset="0"/>
            </a:endParaRPr>
          </a:p>
          <a:p>
            <a:r>
              <a:rPr lang="de-DE" b="1" dirty="0" smtClean="0">
                <a:solidFill>
                  <a:srgbClr val="FF0000"/>
                </a:solidFill>
                <a:latin typeface="Benelux" panose="00000700000000000000" pitchFamily="2" charset="0"/>
              </a:rPr>
              <a:t>        </a:t>
            </a:r>
            <a:r>
              <a:rPr lang="de-DE" b="1" dirty="0">
                <a:solidFill>
                  <a:schemeClr val="bg1"/>
                </a:solidFill>
                <a:latin typeface="Benelux" panose="00000400000000000000" pitchFamily="2" charset="0"/>
              </a:rPr>
              <a:t>6</a:t>
            </a:r>
            <a:r>
              <a:rPr lang="de-DE" b="1" dirty="0" smtClean="0">
                <a:solidFill>
                  <a:schemeClr val="bg1"/>
                </a:solidFill>
                <a:latin typeface="Benelux" panose="00000400000000000000" pitchFamily="2" charset="0"/>
              </a:rPr>
              <a:t>.  </a:t>
            </a:r>
            <a:r>
              <a:rPr lang="de-DE" b="1" spc="-1" dirty="0" smtClean="0">
                <a:solidFill>
                  <a:schemeClr val="lt1">
                    <a:lumMod val="95000"/>
                  </a:schemeClr>
                </a:solidFill>
                <a:latin typeface="Benelux" panose="00000400000000000000" pitchFamily="2" charset="0"/>
                <a:ea typeface="Microsoft YaHei"/>
              </a:rPr>
              <a:t>Die </a:t>
            </a:r>
            <a:r>
              <a:rPr lang="de-DE" b="1" spc="-1" dirty="0">
                <a:solidFill>
                  <a:schemeClr val="lt1">
                    <a:lumMod val="95000"/>
                  </a:schemeClr>
                </a:solidFill>
                <a:latin typeface="Benelux" panose="00000400000000000000" pitchFamily="2" charset="0"/>
                <a:ea typeface="Microsoft YaHei"/>
              </a:rPr>
              <a:t>Stiftshütte hatte von außen keine Schönheit</a:t>
            </a:r>
            <a:endParaRPr lang="de-DE" b="1" dirty="0" smtClean="0">
              <a:solidFill>
                <a:schemeClr val="bg1"/>
              </a:solidFill>
              <a:latin typeface="Benelux" panose="00000400000000000000" pitchFamily="2" charset="0"/>
            </a:endParaRPr>
          </a:p>
          <a:p>
            <a:r>
              <a:rPr lang="de-DE" b="1" dirty="0" smtClean="0">
                <a:solidFill>
                  <a:schemeClr val="bg1"/>
                </a:solidFill>
                <a:latin typeface="Benelux" panose="00000400000000000000" pitchFamily="2" charset="0"/>
              </a:rPr>
              <a:t>        7.  </a:t>
            </a:r>
            <a:r>
              <a:rPr lang="de-DE" b="1" spc="-1" dirty="0" smtClean="0">
                <a:solidFill>
                  <a:schemeClr val="lt1">
                    <a:lumMod val="95000"/>
                  </a:schemeClr>
                </a:solidFill>
                <a:latin typeface="Benelux" panose="00000400000000000000" pitchFamily="2" charset="0"/>
                <a:ea typeface="Microsoft YaHei"/>
              </a:rPr>
              <a:t>Die </a:t>
            </a:r>
            <a:r>
              <a:rPr lang="de-DE" b="1" spc="-1" dirty="0">
                <a:solidFill>
                  <a:schemeClr val="lt1">
                    <a:lumMod val="95000"/>
                  </a:schemeClr>
                </a:solidFill>
                <a:latin typeface="Benelux" panose="00000400000000000000" pitchFamily="2" charset="0"/>
                <a:ea typeface="Microsoft YaHei"/>
              </a:rPr>
              <a:t>Stiftshütte hatte einen Baumeister (</a:t>
            </a:r>
            <a:r>
              <a:rPr lang="de-DE" b="1" spc="-1" dirty="0" err="1" smtClean="0">
                <a:solidFill>
                  <a:schemeClr val="lt1">
                    <a:lumMod val="95000"/>
                  </a:schemeClr>
                </a:solidFill>
                <a:latin typeface="Benelux" panose="00000400000000000000" pitchFamily="2" charset="0"/>
                <a:ea typeface="Microsoft YaHei"/>
              </a:rPr>
              <a:t>Bezaleel</a:t>
            </a:r>
            <a:r>
              <a:rPr lang="de-DE" b="1" spc="-1" dirty="0" smtClean="0">
                <a:solidFill>
                  <a:schemeClr val="lt1">
                    <a:lumMod val="95000"/>
                  </a:schemeClr>
                </a:solidFill>
                <a:latin typeface="Benelux" panose="00000400000000000000" pitchFamily="2" charset="0"/>
                <a:ea typeface="Microsoft YaHei"/>
              </a:rPr>
              <a:t>)</a:t>
            </a:r>
            <a:endParaRPr lang="de-DE" b="1" dirty="0" smtClean="0">
              <a:latin typeface="Benelux" panose="00000400000000000000" pitchFamily="2" charset="0"/>
            </a:endParaRPr>
          </a:p>
          <a:p>
            <a:r>
              <a:rPr lang="de-DE" b="1" dirty="0">
                <a:solidFill>
                  <a:schemeClr val="bg1"/>
                </a:solidFill>
                <a:latin typeface="Benelux" panose="00000400000000000000" pitchFamily="2" charset="0"/>
              </a:rPr>
              <a:t> </a:t>
            </a:r>
            <a:r>
              <a:rPr lang="de-DE" b="1" dirty="0" smtClean="0">
                <a:solidFill>
                  <a:schemeClr val="bg1"/>
                </a:solidFill>
                <a:latin typeface="Benelux" panose="00000400000000000000" pitchFamily="2" charset="0"/>
              </a:rPr>
              <a:t>       8.  </a:t>
            </a:r>
            <a:r>
              <a:rPr lang="de-DE" b="1" spc="-1" dirty="0" smtClean="0">
                <a:solidFill>
                  <a:schemeClr val="lt1">
                    <a:lumMod val="95000"/>
                  </a:schemeClr>
                </a:solidFill>
                <a:latin typeface="Benelux" panose="00000400000000000000" pitchFamily="2" charset="0"/>
                <a:ea typeface="Microsoft YaHei"/>
              </a:rPr>
              <a:t>Die </a:t>
            </a:r>
            <a:r>
              <a:rPr lang="de-DE" b="1" spc="-1" dirty="0">
                <a:solidFill>
                  <a:schemeClr val="lt1">
                    <a:lumMod val="95000"/>
                  </a:schemeClr>
                </a:solidFill>
                <a:latin typeface="Benelux" panose="00000400000000000000" pitchFamily="2" charset="0"/>
                <a:ea typeface="Microsoft YaHei"/>
              </a:rPr>
              <a:t>Stiftshütte wanderte von einem Ort zum </a:t>
            </a:r>
            <a:r>
              <a:rPr lang="de-DE" b="1" spc="-1" dirty="0" smtClean="0">
                <a:solidFill>
                  <a:schemeClr val="lt1">
                    <a:lumMod val="95000"/>
                  </a:schemeClr>
                </a:solidFill>
                <a:latin typeface="Benelux" panose="00000400000000000000" pitchFamily="2" charset="0"/>
                <a:ea typeface="Microsoft YaHei"/>
              </a:rPr>
              <a:t>andern</a:t>
            </a:r>
            <a:endParaRPr lang="de-DE" b="1" dirty="0" smtClean="0">
              <a:latin typeface="Benelux" panose="00000400000000000000" pitchFamily="2" charset="0"/>
            </a:endParaRPr>
          </a:p>
          <a:p>
            <a:r>
              <a:rPr lang="de-DE" b="1" dirty="0" smtClean="0">
                <a:solidFill>
                  <a:schemeClr val="bg1"/>
                </a:solidFill>
                <a:latin typeface="Benelux" panose="00000400000000000000" pitchFamily="2" charset="0"/>
              </a:rPr>
              <a:t>        9.  </a:t>
            </a:r>
            <a:r>
              <a:rPr lang="de-DE" b="1" spc="-1" dirty="0" smtClean="0">
                <a:solidFill>
                  <a:schemeClr val="bg1"/>
                </a:solidFill>
                <a:latin typeface="Benelux" panose="00000400000000000000" pitchFamily="2" charset="0"/>
                <a:ea typeface="Microsoft YaHei"/>
              </a:rPr>
              <a:t>Die </a:t>
            </a:r>
            <a:r>
              <a:rPr lang="de-DE" b="1" spc="-1" dirty="0">
                <a:solidFill>
                  <a:schemeClr val="bg1"/>
                </a:solidFill>
                <a:latin typeface="Benelux" panose="00000400000000000000" pitchFamily="2" charset="0"/>
                <a:ea typeface="Microsoft YaHei"/>
              </a:rPr>
              <a:t>Stiftshütte </a:t>
            </a:r>
            <a:r>
              <a:rPr lang="de-DE" b="1" spc="-1" dirty="0">
                <a:solidFill>
                  <a:schemeClr val="lt1">
                    <a:lumMod val="95000"/>
                  </a:schemeClr>
                </a:solidFill>
                <a:latin typeface="Benelux" panose="00000400000000000000" pitchFamily="2" charset="0"/>
                <a:ea typeface="Microsoft YaHei"/>
              </a:rPr>
              <a:t>wurde öfters auseinandergenommen</a:t>
            </a:r>
            <a:r>
              <a:rPr lang="de-DE" b="1" dirty="0">
                <a:latin typeface="Benelux" panose="00000400000000000000" pitchFamily="2" charset="0"/>
              </a:rPr>
              <a:t/>
            </a:r>
            <a:br>
              <a:rPr lang="de-DE" b="1" dirty="0">
                <a:latin typeface="Benelux" panose="00000400000000000000" pitchFamily="2" charset="0"/>
              </a:rPr>
            </a:br>
            <a:r>
              <a:rPr lang="de-DE" b="1" spc="-1" dirty="0">
                <a:solidFill>
                  <a:schemeClr val="lt1">
                    <a:lumMod val="95000"/>
                  </a:schemeClr>
                </a:solidFill>
                <a:latin typeface="Benelux" panose="00000400000000000000" pitchFamily="2" charset="0"/>
                <a:ea typeface="Microsoft YaHei"/>
              </a:rPr>
              <a:t>               und wieder </a:t>
            </a:r>
            <a:r>
              <a:rPr lang="de-DE" b="1" spc="-1" dirty="0" smtClean="0">
                <a:solidFill>
                  <a:schemeClr val="lt1">
                    <a:lumMod val="95000"/>
                  </a:schemeClr>
                </a:solidFill>
                <a:latin typeface="Benelux" panose="00000400000000000000" pitchFamily="2" charset="0"/>
                <a:ea typeface="Microsoft YaHei"/>
              </a:rPr>
              <a:t>zusammengesetzt</a:t>
            </a:r>
            <a:endParaRPr lang="de-DE" b="1" dirty="0">
              <a:solidFill>
                <a:schemeClr val="bg1"/>
              </a:solidFill>
              <a:latin typeface="Benelux" panose="00000400000000000000" pitchFamily="2" charset="0"/>
            </a:endParaRPr>
          </a:p>
          <a:p>
            <a:r>
              <a:rPr lang="de-DE" b="1" dirty="0" smtClean="0">
                <a:solidFill>
                  <a:schemeClr val="bg1"/>
                </a:solidFill>
                <a:latin typeface="Benelux" panose="00000400000000000000" pitchFamily="2" charset="0"/>
              </a:rPr>
              <a:t>        10.  </a:t>
            </a:r>
            <a:r>
              <a:rPr lang="de-DE" b="1" spc="-1" dirty="0" smtClean="0">
                <a:solidFill>
                  <a:schemeClr val="lt1">
                    <a:lumMod val="95000"/>
                  </a:schemeClr>
                </a:solidFill>
                <a:latin typeface="Benelux" panose="00000400000000000000" pitchFamily="2" charset="0"/>
                <a:ea typeface="Microsoft YaHei"/>
              </a:rPr>
              <a:t>Die </a:t>
            </a:r>
            <a:r>
              <a:rPr lang="de-DE" b="1" spc="-1" dirty="0">
                <a:solidFill>
                  <a:schemeClr val="lt1">
                    <a:lumMod val="95000"/>
                  </a:schemeClr>
                </a:solidFill>
                <a:latin typeface="Benelux" panose="00000400000000000000" pitchFamily="2" charset="0"/>
                <a:ea typeface="Microsoft YaHei"/>
              </a:rPr>
              <a:t>Stiftshütte bestand aus 3 Teilen: Vorhof, Heiligtum</a:t>
            </a:r>
            <a:r>
              <a:rPr lang="de-DE" b="1" dirty="0">
                <a:latin typeface="Benelux" panose="00000400000000000000" pitchFamily="2" charset="0"/>
              </a:rPr>
              <a:t/>
            </a:r>
            <a:br>
              <a:rPr lang="de-DE" b="1" dirty="0">
                <a:latin typeface="Benelux" panose="00000400000000000000" pitchFamily="2" charset="0"/>
              </a:rPr>
            </a:br>
            <a:r>
              <a:rPr lang="de-DE" b="1" spc="-1" dirty="0">
                <a:solidFill>
                  <a:schemeClr val="lt1">
                    <a:lumMod val="95000"/>
                  </a:schemeClr>
                </a:solidFill>
                <a:latin typeface="Benelux" panose="00000400000000000000" pitchFamily="2" charset="0"/>
                <a:ea typeface="Microsoft YaHei"/>
              </a:rPr>
              <a:t>               und </a:t>
            </a:r>
            <a:r>
              <a:rPr lang="de-DE" b="1" spc="-1" dirty="0">
                <a:solidFill>
                  <a:schemeClr val="lt1">
                    <a:lumMod val="95000"/>
                  </a:schemeClr>
                </a:solidFill>
                <a:latin typeface="Benelux"/>
                <a:ea typeface="Microsoft YaHei"/>
              </a:rPr>
              <a:t>dem Allerheiligsten </a:t>
            </a:r>
            <a:endParaRPr lang="de-DE" dirty="0" smtClean="0">
              <a:solidFill>
                <a:schemeClr val="bg1"/>
              </a:solidFill>
              <a:latin typeface="Benelux" panose="000007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3"/>
          <p:cNvSpPr/>
          <p:nvPr/>
        </p:nvSpPr>
        <p:spPr>
          <a:xfrm>
            <a:off x="917640" y="339480"/>
            <a:ext cx="7308000" cy="93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3200" b="1" strike="noStrike" spc="-1" dirty="0">
                <a:solidFill>
                  <a:schemeClr val="lt1"/>
                </a:solidFill>
                <a:latin typeface="Benelux"/>
                <a:ea typeface="Microsoft YaHei"/>
              </a:rPr>
              <a:t>Das Allerheiligste mit Bundeslade</a:t>
            </a:r>
            <a:r>
              <a:rPr sz="3600" dirty="0"/>
              <a:t/>
            </a:r>
            <a:br>
              <a:rPr sz="3600" dirty="0"/>
            </a:br>
            <a:r>
              <a:rPr lang="de-DE" sz="2000" b="0" strike="noStrike" spc="-1" dirty="0">
                <a:solidFill>
                  <a:schemeClr val="lt1"/>
                </a:solidFill>
                <a:latin typeface="Benelux"/>
                <a:ea typeface="Microsoft YaHei"/>
              </a:rPr>
              <a:t>2. Mose 25</a:t>
            </a:r>
            <a:endParaRPr lang="de-DE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Textfeld 1"/>
          <p:cNvSpPr/>
          <p:nvPr/>
        </p:nvSpPr>
        <p:spPr>
          <a:xfrm>
            <a:off x="323640" y="4083840"/>
            <a:ext cx="1583280" cy="394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de-DE" sz="1000" b="0" strike="noStrike" spc="-1" dirty="0">
                <a:solidFill>
                  <a:schemeClr val="lt1"/>
                </a:solidFill>
                <a:latin typeface="Arial"/>
              </a:rPr>
              <a:t>P. Kiene: Das Heiligtum Gottes (S. 87)</a:t>
            </a:r>
            <a:endParaRPr lang="de-DE" sz="10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2" name="Grafik 3"/>
          <p:cNvPicPr/>
          <p:nvPr/>
        </p:nvPicPr>
        <p:blipFill>
          <a:blip r:embed="rId2"/>
          <a:stretch/>
        </p:blipFill>
        <p:spPr>
          <a:xfrm>
            <a:off x="2903040" y="1419480"/>
            <a:ext cx="3337200" cy="3419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theme/theme1.xml><?xml version="1.0" encoding="utf-8"?>
<a:theme xmlns:a="http://schemas.openxmlformats.org/drawingml/2006/main" name="Larissa">
  <a:themeElements>
    <a:clrScheme name="Benutzerdefiniert 17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Larissa">
  <a:themeElements>
    <a:clrScheme name="Benutzerdefiniert 17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Larissa">
  <a:themeElements>
    <a:clrScheme name="Benutzerdefiniert 17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Benutzerdefiniert 17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Benutzerdefiniert 17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Benutzerdefiniert 17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Benutzerdefiniert 17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">
  <a:themeElements>
    <a:clrScheme name="Benutzerdefiniert 17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Larissa">
  <a:themeElements>
    <a:clrScheme name="Benutzerdefiniert 17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arissa">
  <a:themeElements>
    <a:clrScheme name="Benutzerdefiniert 17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Larissa">
  <a:themeElements>
    <a:clrScheme name="Benutzerdefiniert 17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677</Words>
  <Application>Microsoft Office PowerPoint</Application>
  <PresentationFormat>Bildschirmpräsentation (16:9)</PresentationFormat>
  <Paragraphs>109</Paragraphs>
  <Slides>21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11</vt:i4>
      </vt:variant>
      <vt:variant>
        <vt:lpstr>Folientitel</vt:lpstr>
      </vt:variant>
      <vt:variant>
        <vt:i4>21</vt:i4>
      </vt:variant>
    </vt:vector>
  </HeadingPairs>
  <TitlesOfParts>
    <vt:vector size="38" baseType="lpstr">
      <vt:lpstr>Microsoft YaHei</vt:lpstr>
      <vt:lpstr>Arial</vt:lpstr>
      <vt:lpstr>Benelux</vt:lpstr>
      <vt:lpstr>Symbol</vt:lpstr>
      <vt:lpstr>Times New Roman</vt:lpstr>
      <vt:lpstr>Wingdings</vt:lpstr>
      <vt:lpstr>Larissa</vt:lpstr>
      <vt:lpstr>Larissa</vt:lpstr>
      <vt:lpstr>Larissa</vt:lpstr>
      <vt:lpstr>Larissa</vt:lpstr>
      <vt:lpstr>Larissa</vt:lpstr>
      <vt:lpstr>Larissa</vt:lpstr>
      <vt:lpstr>Larissa</vt:lpstr>
      <vt:lpstr>Larissa</vt:lpstr>
      <vt:lpstr>Larissa</vt:lpstr>
      <vt:lpstr>Larissa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Willkommen zum Gottesdienst</dc:title>
  <dc:subject/>
  <dc:creator>Alexandra Sakulowski</dc:creator>
  <dc:description/>
  <cp:lastModifiedBy>Microsoft-Konto</cp:lastModifiedBy>
  <cp:revision>102</cp:revision>
  <dcterms:created xsi:type="dcterms:W3CDTF">2020-10-11T13:50:12Z</dcterms:created>
  <dcterms:modified xsi:type="dcterms:W3CDTF">2025-01-19T16:05:34Z</dcterms:modified>
  <dc:language>de-DE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Bildschirmpräsentation (16:9)</vt:lpwstr>
  </property>
  <property fmtid="{D5CDD505-2E9C-101B-9397-08002B2CF9AE}" pid="3" name="Slides">
    <vt:i4>26</vt:i4>
  </property>
</Properties>
</file>