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69" r:id="rId2"/>
    <p:sldId id="376" r:id="rId3"/>
    <p:sldId id="377" r:id="rId4"/>
    <p:sldId id="378" r:id="rId5"/>
    <p:sldId id="379" r:id="rId6"/>
    <p:sldId id="375" r:id="rId7"/>
    <p:sldId id="380" r:id="rId8"/>
    <p:sldId id="370" r:id="rId9"/>
    <p:sldId id="382" r:id="rId10"/>
    <p:sldId id="372" r:id="rId11"/>
    <p:sldId id="381" r:id="rId12"/>
    <p:sldId id="371" r:id="rId13"/>
    <p:sldId id="383" r:id="rId14"/>
    <p:sldId id="384" r:id="rId15"/>
    <p:sldId id="385" r:id="rId16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F154"/>
    <a:srgbClr val="27E5F9"/>
    <a:srgbClr val="EDBC33"/>
    <a:srgbClr val="F1D893"/>
    <a:srgbClr val="73033B"/>
    <a:srgbClr val="760000"/>
    <a:srgbClr val="E9C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9886" autoAdjust="0"/>
  </p:normalViewPr>
  <p:slideViewPr>
    <p:cSldViewPr>
      <p:cViewPr varScale="1">
        <p:scale>
          <a:sx n="107" d="100"/>
          <a:sy n="107" d="100"/>
        </p:scale>
        <p:origin x="149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67002-1C84-43B0-A4DD-BD8A78D4EE4E}" type="datetimeFigureOut">
              <a:rPr lang="de-DE" smtClean="0"/>
              <a:t>19.01.2025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A2C08-4B2D-43D8-B10F-CF04D513C2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91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19.01.2025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72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19.01.2025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30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19.01.2025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88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19.01.2025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97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19.01.2025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04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19.01.2025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53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19.01.2025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15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19.01.2025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67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19.01.2025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19.01.2025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57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19.01.2025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98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8706-D32B-4A69-9F98-9FC67BBCB9AB}" type="datetimeFigureOut">
              <a:rPr lang="de-DE" smtClean="0"/>
              <a:t>19.01.2025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0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2411760" y="339502"/>
            <a:ext cx="43069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Die Freistädte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4. Mose 35,9-13 /Josua 20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78" y="1563638"/>
            <a:ext cx="5254245" cy="316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9512" y="415592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</a:rPr>
              <a:t>Charles Foster:</a:t>
            </a:r>
          </a:p>
          <a:p>
            <a:r>
              <a:rPr lang="de-DE" sz="1000" dirty="0" smtClean="0">
                <a:solidFill>
                  <a:schemeClr val="bg1"/>
                </a:solidFill>
              </a:rPr>
              <a:t>The </a:t>
            </a:r>
            <a:r>
              <a:rPr lang="de-DE" sz="1000" dirty="0">
                <a:solidFill>
                  <a:schemeClr val="bg1"/>
                </a:solidFill>
              </a:rPr>
              <a:t>City </a:t>
            </a:r>
            <a:r>
              <a:rPr lang="de-DE" sz="1000" dirty="0" err="1">
                <a:solidFill>
                  <a:schemeClr val="bg1"/>
                </a:solidFill>
              </a:rPr>
              <a:t>of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smtClean="0">
                <a:solidFill>
                  <a:schemeClr val="bg1"/>
                </a:solidFill>
              </a:rPr>
              <a:t>Refuge 1897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1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418531" y="339502"/>
            <a:ext cx="43069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Die Freistädte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4. Mose 35,9-13 /Josua 20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42120" y="1347614"/>
            <a:ext cx="2409988" cy="34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608013" indent="-6080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marL="342900" indent="-342900"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+mj-lt"/>
              <a:buAutoNum type="arabicPeriod" startAt="3"/>
            </a:pPr>
            <a:r>
              <a:rPr lang="de-DE" altLang="de-DE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>Die Freistadt (2)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42120" y="1851670"/>
            <a:ext cx="727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Die Freistädte waren leicht zu finden</a:t>
            </a:r>
          </a:p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    </a:t>
            </a:r>
            <a:r>
              <a:rPr lang="de-DE" b="1" dirty="0" smtClean="0">
                <a:solidFill>
                  <a:srgbClr val="2FF154"/>
                </a:solidFill>
                <a:latin typeface="Benelux" panose="00000700000000000000" pitchFamily="2" charset="0"/>
              </a:rPr>
              <a:t>Jesus lässt sich durch den Glauben leicht finden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Die Freistädte waren die einzige </a:t>
            </a:r>
            <a:r>
              <a:rPr lang="de-DE" b="1" dirty="0" err="1" smtClean="0">
                <a:solidFill>
                  <a:schemeClr val="bg1"/>
                </a:solidFill>
                <a:latin typeface="Benelux" panose="00000700000000000000" pitchFamily="2" charset="0"/>
              </a:rPr>
              <a:t>Zufluchtstätte</a:t>
            </a:r>
            <a:endParaRPr lang="de-DE" b="1" dirty="0" smtClean="0">
              <a:solidFill>
                <a:schemeClr val="bg1"/>
              </a:solidFill>
              <a:latin typeface="Benelux" panose="00000700000000000000" pitchFamily="2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    </a:t>
            </a:r>
            <a:r>
              <a:rPr lang="de-DE" b="1" dirty="0" smtClean="0">
                <a:solidFill>
                  <a:srgbClr val="2FF154"/>
                </a:solidFill>
                <a:latin typeface="Benelux" panose="00000700000000000000" pitchFamily="2" charset="0"/>
              </a:rPr>
              <a:t>Jesus ist der einzige Weg zu Gott (Apg. 4,12)</a:t>
            </a:r>
            <a:endParaRPr lang="de-DE" b="1" dirty="0">
              <a:solidFill>
                <a:srgbClr val="2FF154"/>
              </a:solidFill>
              <a:latin typeface="Benelux" panose="00000700000000000000" pitchFamily="2" charset="0"/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Die Freistädte haben bedeutende Namen</a:t>
            </a:r>
          </a:p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    </a:t>
            </a:r>
            <a:r>
              <a:rPr lang="de-DE" b="1" dirty="0" smtClean="0">
                <a:solidFill>
                  <a:srgbClr val="2FF154"/>
                </a:solidFill>
                <a:latin typeface="Benelux" panose="00000700000000000000" pitchFamily="2" charset="0"/>
              </a:rPr>
              <a:t>Jesus wird darin im schönsten Licht gezeigt</a:t>
            </a:r>
          </a:p>
        </p:txBody>
      </p:sp>
    </p:spTree>
    <p:extLst>
      <p:ext uri="{BB962C8B-B14F-4D97-AF65-F5344CB8AC3E}">
        <p14:creationId xmlns:p14="http://schemas.microsoft.com/office/powerpoint/2010/main" val="268503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418531" y="339502"/>
            <a:ext cx="43069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Die Freistädte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4. Mose 35,9-13 /Josua 20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42120" y="1347614"/>
            <a:ext cx="2409988" cy="34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608013" indent="-6080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marL="342900" indent="-342900"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+mj-lt"/>
              <a:buAutoNum type="arabicPeriod" startAt="3"/>
            </a:pPr>
            <a:r>
              <a:rPr lang="de-DE" altLang="de-DE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>Die Freistadt (3)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385646" y="1851670"/>
            <a:ext cx="31863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Benelux" panose="00000700000000000000" pitchFamily="2" charset="0"/>
              </a:rPr>
              <a:t>Die Bedeutung der Namen: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err="1" smtClean="0">
                <a:solidFill>
                  <a:schemeClr val="bg1"/>
                </a:solidFill>
                <a:latin typeface="Benelux" panose="00000700000000000000" pitchFamily="2" charset="0"/>
              </a:rPr>
              <a:t>Kades</a:t>
            </a: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: Heilig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err="1" smtClean="0">
                <a:solidFill>
                  <a:schemeClr val="bg1"/>
                </a:solidFill>
                <a:latin typeface="Benelux" panose="00000700000000000000" pitchFamily="2" charset="0"/>
              </a:rPr>
              <a:t>Sichem</a:t>
            </a: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: Schulter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Hebron: Gemeinschaft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err="1" smtClean="0">
                <a:solidFill>
                  <a:schemeClr val="bg1"/>
                </a:solidFill>
                <a:latin typeface="Benelux" panose="00000700000000000000" pitchFamily="2" charset="0"/>
              </a:rPr>
              <a:t>Beser</a:t>
            </a: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: Burg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err="1" smtClean="0">
                <a:solidFill>
                  <a:schemeClr val="bg1"/>
                </a:solidFill>
                <a:latin typeface="Benelux" panose="00000700000000000000" pitchFamily="2" charset="0"/>
              </a:rPr>
              <a:t>Ramoth</a:t>
            </a: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: Erhöhung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Golan: Freude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240" y="1347614"/>
            <a:ext cx="2634914" cy="34200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7075690" y="1514191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7539817" y="1992173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7609090" y="232468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6819381" y="276802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7519036" y="3266791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611563" y="361315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9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418531" y="339502"/>
            <a:ext cx="43069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Die Freistädte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4. Mose 35,9-13 /Josua 20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42120" y="1347614"/>
            <a:ext cx="2409988" cy="34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608013" indent="-6080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marL="342900" indent="-342900"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+mj-lt"/>
              <a:buAutoNum type="arabicPeriod" startAt="4"/>
            </a:pPr>
            <a:r>
              <a:rPr lang="de-DE" altLang="de-DE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>Die Flucht (1)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42120" y="1851670"/>
            <a:ext cx="727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Er muss seinem Vaterland schnell den Rücken kehren</a:t>
            </a:r>
          </a:p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    </a:t>
            </a:r>
            <a:r>
              <a:rPr lang="de-DE" b="1" dirty="0" smtClean="0">
                <a:solidFill>
                  <a:srgbClr val="2FF154"/>
                </a:solidFill>
                <a:latin typeface="Benelux" panose="00000700000000000000" pitchFamily="2" charset="0"/>
              </a:rPr>
              <a:t>Er muss das Vaterland seiner Selbstbestimmung verlassen </a:t>
            </a:r>
          </a:p>
          <a:p>
            <a:r>
              <a:rPr lang="de-DE" b="1" dirty="0">
                <a:solidFill>
                  <a:srgbClr val="2FF154"/>
                </a:solidFill>
                <a:latin typeface="Benelux" panose="00000700000000000000" pitchFamily="2" charset="0"/>
              </a:rPr>
              <a:t> </a:t>
            </a:r>
            <a:r>
              <a:rPr lang="de-DE" b="1" dirty="0" smtClean="0">
                <a:solidFill>
                  <a:srgbClr val="2FF154"/>
                </a:solidFill>
                <a:latin typeface="Benelux" panose="00000700000000000000" pitchFamily="2" charset="0"/>
              </a:rPr>
              <a:t>    Er </a:t>
            </a:r>
            <a:r>
              <a:rPr lang="de-DE" b="1" dirty="0">
                <a:solidFill>
                  <a:srgbClr val="2FF154"/>
                </a:solidFill>
                <a:latin typeface="Benelux" panose="00000700000000000000" pitchFamily="2" charset="0"/>
              </a:rPr>
              <a:t>muss alles, was in der Welt ist, Augen-Lust, </a:t>
            </a:r>
            <a:r>
              <a:rPr lang="de-DE" b="1" dirty="0" smtClean="0">
                <a:solidFill>
                  <a:srgbClr val="2FF154"/>
                </a:solidFill>
                <a:latin typeface="Benelux" panose="00000700000000000000" pitchFamily="2" charset="0"/>
              </a:rPr>
              <a:t>Fleisches-Lust</a:t>
            </a:r>
          </a:p>
          <a:p>
            <a:r>
              <a:rPr lang="de-DE" b="1" dirty="0">
                <a:solidFill>
                  <a:srgbClr val="2FF154"/>
                </a:solidFill>
                <a:latin typeface="Benelux" panose="00000700000000000000" pitchFamily="2" charset="0"/>
              </a:rPr>
              <a:t> </a:t>
            </a:r>
            <a:r>
              <a:rPr lang="de-DE" b="1" dirty="0" smtClean="0">
                <a:solidFill>
                  <a:srgbClr val="2FF154"/>
                </a:solidFill>
                <a:latin typeface="Benelux" panose="00000700000000000000" pitchFamily="2" charset="0"/>
              </a:rPr>
              <a:t>    und hoffärtiges Wesen verlassen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Er muss sich auf den Weg begeben, der zur nächsten Freistadt führt</a:t>
            </a:r>
          </a:p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    </a:t>
            </a:r>
            <a:r>
              <a:rPr lang="de-DE" b="1" dirty="0" smtClean="0">
                <a:solidFill>
                  <a:srgbClr val="2FF154"/>
                </a:solidFill>
                <a:latin typeface="Benelux" panose="00000700000000000000" pitchFamily="2" charset="0"/>
              </a:rPr>
              <a:t>Er muss sich auf den Weg begeben, der zu Jesus führt</a:t>
            </a:r>
          </a:p>
        </p:txBody>
      </p:sp>
    </p:spTree>
    <p:extLst>
      <p:ext uri="{BB962C8B-B14F-4D97-AF65-F5344CB8AC3E}">
        <p14:creationId xmlns:p14="http://schemas.microsoft.com/office/powerpoint/2010/main" val="261822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418531" y="339502"/>
            <a:ext cx="43069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Die Freistädte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4. Mose 35,9-13 /Josua 20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42120" y="1347614"/>
            <a:ext cx="2409988" cy="34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608013" indent="-6080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marL="342900" indent="-342900"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+mj-lt"/>
              <a:buAutoNum type="arabicPeriod" startAt="4"/>
            </a:pPr>
            <a:r>
              <a:rPr lang="de-DE" altLang="de-DE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>Die Flucht (2)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42120" y="1851670"/>
            <a:ext cx="749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Er muss beim Eintritt in die Freistadt seine Sünde benennen</a:t>
            </a:r>
          </a:p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    </a:t>
            </a:r>
            <a:r>
              <a:rPr lang="de-DE" b="1" dirty="0" smtClean="0">
                <a:solidFill>
                  <a:srgbClr val="2FF154"/>
                </a:solidFill>
                <a:latin typeface="Benelux" panose="00000700000000000000" pitchFamily="2" charset="0"/>
              </a:rPr>
              <a:t>Er muss, wenn er zu Jesus kommt seine Sünden bekennen und</a:t>
            </a:r>
          </a:p>
          <a:p>
            <a:r>
              <a:rPr lang="de-DE" b="1" dirty="0">
                <a:solidFill>
                  <a:srgbClr val="2FF154"/>
                </a:solidFill>
                <a:latin typeface="Benelux" panose="00000700000000000000" pitchFamily="2" charset="0"/>
              </a:rPr>
              <a:t> </a:t>
            </a:r>
            <a:r>
              <a:rPr lang="de-DE" b="1" dirty="0" smtClean="0">
                <a:solidFill>
                  <a:srgbClr val="2FF154"/>
                </a:solidFill>
                <a:latin typeface="Benelux" panose="00000700000000000000" pitchFamily="2" charset="0"/>
              </a:rPr>
              <a:t>    ablegen. Buße und Glaube sind der Weg, den Jesus uns vorgibt</a:t>
            </a:r>
          </a:p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4.  Er muss innerhalb der Grenzen seiner Freistadt bleiben</a:t>
            </a:r>
          </a:p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    </a:t>
            </a:r>
            <a:r>
              <a:rPr lang="de-DE" b="1" dirty="0" smtClean="0">
                <a:solidFill>
                  <a:srgbClr val="2FF154"/>
                </a:solidFill>
                <a:latin typeface="Benelux" panose="00000700000000000000" pitchFamily="2" charset="0"/>
              </a:rPr>
              <a:t>Er muss den Glauben und ein Gutes Gewissen sorgfältig hüten</a:t>
            </a:r>
          </a:p>
        </p:txBody>
      </p:sp>
    </p:spTree>
    <p:extLst>
      <p:ext uri="{BB962C8B-B14F-4D97-AF65-F5344CB8AC3E}">
        <p14:creationId xmlns:p14="http://schemas.microsoft.com/office/powerpoint/2010/main" val="103726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418531" y="339502"/>
            <a:ext cx="43069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Die Freistädte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4. Mose 35,9-13 /Josua 20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42120" y="1347614"/>
            <a:ext cx="2409988" cy="34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608013" indent="-6080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marL="342900" indent="-342900"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+mj-lt"/>
              <a:buAutoNum type="arabicPeriod" startAt="5"/>
            </a:pPr>
            <a:r>
              <a:rPr lang="de-DE" altLang="de-DE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>Der Hohepriester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42120" y="1851670"/>
            <a:ext cx="727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Der Totschläger musste so lange in der Freistadt bleiben und wurde erst durch den Tod des </a:t>
            </a:r>
            <a:r>
              <a:rPr lang="de-DE" b="1" dirty="0" err="1" smtClean="0">
                <a:solidFill>
                  <a:schemeClr val="bg1"/>
                </a:solidFill>
                <a:latin typeface="Benelux" panose="00000700000000000000" pitchFamily="2" charset="0"/>
              </a:rPr>
              <a:t>Hohenpriesters</a:t>
            </a: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wieder frei  </a:t>
            </a:r>
          </a:p>
          <a:p>
            <a:r>
              <a:rPr lang="de-DE" b="1" dirty="0" smtClean="0">
                <a:solidFill>
                  <a:srgbClr val="2FF154"/>
                </a:solidFill>
                <a:latin typeface="Benelux" panose="00000700000000000000" pitchFamily="2" charset="0"/>
              </a:rPr>
              <a:t>Nur der Tod Jesu hat die Kraft uns vom Tod und Fluch zu befreien und uns zum ewigen Leben im himmlischen Vaterland zu bewahren</a:t>
            </a:r>
          </a:p>
        </p:txBody>
      </p:sp>
    </p:spTree>
    <p:extLst>
      <p:ext uri="{BB962C8B-B14F-4D97-AF65-F5344CB8AC3E}">
        <p14:creationId xmlns:p14="http://schemas.microsoft.com/office/powerpoint/2010/main" val="2174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2411760" y="339502"/>
            <a:ext cx="43069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Die Freistädte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4. Mose 35,9-13 /Josua 20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78" y="1563638"/>
            <a:ext cx="5254245" cy="316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9512" y="415592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</a:rPr>
              <a:t>Charles Foster:</a:t>
            </a:r>
          </a:p>
          <a:p>
            <a:r>
              <a:rPr lang="de-DE" sz="1000" dirty="0" smtClean="0">
                <a:solidFill>
                  <a:schemeClr val="bg1"/>
                </a:solidFill>
              </a:rPr>
              <a:t>The </a:t>
            </a:r>
            <a:r>
              <a:rPr lang="de-DE" sz="1000" dirty="0">
                <a:solidFill>
                  <a:schemeClr val="bg1"/>
                </a:solidFill>
              </a:rPr>
              <a:t>City </a:t>
            </a:r>
            <a:r>
              <a:rPr lang="de-DE" sz="1000" dirty="0" err="1">
                <a:solidFill>
                  <a:schemeClr val="bg1"/>
                </a:solidFill>
              </a:rPr>
              <a:t>of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smtClean="0">
                <a:solidFill>
                  <a:schemeClr val="bg1"/>
                </a:solidFill>
              </a:rPr>
              <a:t>Refuge 1897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2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2411760" y="339502"/>
            <a:ext cx="43069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Die Freistädte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4. Mose 35,9-13 /Josua 20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4155926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https://camping-wowa.de/theth-blutracheturm/</a:t>
            </a:r>
            <a:endParaRPr lang="de-DE" sz="1000" dirty="0" smtClean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67746"/>
            <a:ext cx="3840000" cy="288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19622"/>
            <a:ext cx="2466219" cy="3240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5516" y="127560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Theth</a:t>
            </a:r>
            <a:r>
              <a:rPr lang="de-DE" b="1" dirty="0">
                <a:solidFill>
                  <a:schemeClr val="bg1"/>
                </a:solidFill>
              </a:rPr>
              <a:t> – Blutracheturm</a:t>
            </a:r>
          </a:p>
        </p:txBody>
      </p:sp>
    </p:spTree>
    <p:extLst>
      <p:ext uri="{BB962C8B-B14F-4D97-AF65-F5344CB8AC3E}">
        <p14:creationId xmlns:p14="http://schemas.microsoft.com/office/powerpoint/2010/main" val="35203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2411760" y="339502"/>
            <a:ext cx="43069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Die Freistädte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4. Mose 35,9-13 /Josua 20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4155926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https://camping-wowa.de/theth-blutracheturm/</a:t>
            </a:r>
            <a:endParaRPr lang="de-DE" sz="1000" dirty="0" smtClean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9622"/>
            <a:ext cx="2430000" cy="324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36" y="1769488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2411760" y="339502"/>
            <a:ext cx="43069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Die Freistädte</a:t>
            </a:r>
            <a:r>
              <a:rPr lang="de-DE" altLang="de-DE" sz="36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4. Mose 35,9-13 /Josua 20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4155926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https://camping-wowa.de/theth-blutracheturm/</a:t>
            </a:r>
            <a:endParaRPr lang="de-DE" sz="1000" dirty="0" smtClean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9622"/>
            <a:ext cx="2430000" cy="324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98" y="1419622"/>
            <a:ext cx="243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555776" y="2007303"/>
            <a:ext cx="40324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608013" indent="-6080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Wer kann mir die Freistadt sagen,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Die dem Sünder offen steht,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Wenn er unter Furcht und Zagen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Nach Errettung seufzt und sieht?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Keine weiß ich als die Wunden,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Welche Gottes Lamm empfing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Das von Liebesmacht gebunden,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In des Todes Rachen ging.</a:t>
            </a: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endParaRPr lang="de-DE" altLang="de-DE" sz="2000" b="1" dirty="0" smtClean="0">
              <a:solidFill>
                <a:srgbClr val="FFC000"/>
              </a:solidFill>
              <a:latin typeface="Benelux" charset="0"/>
              <a:ea typeface="Microsoft YaHei" charset="-122"/>
            </a:endParaRP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endParaRPr lang="de-DE" altLang="de-DE" sz="2800" dirty="0">
              <a:solidFill>
                <a:srgbClr val="2FF154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80550" y="206769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Ernst Gottlieb Woltersdorf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418531" y="339502"/>
            <a:ext cx="43069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Die Freistädte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4. Mose 35,9-13 /Josua 20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642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59832" y="1851670"/>
            <a:ext cx="302433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608013" indent="-6080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>Der Totschläger</a:t>
            </a: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>Der </a:t>
            </a:r>
            <a:r>
              <a:rPr lang="de-DE" altLang="de-DE" b="1" dirty="0">
                <a:solidFill>
                  <a:srgbClr val="FFFF00"/>
                </a:solidFill>
                <a:latin typeface="Benelux" charset="0"/>
                <a:ea typeface="Microsoft YaHei" charset="-122"/>
              </a:rPr>
              <a:t>B</a:t>
            </a:r>
            <a:r>
              <a:rPr lang="de-DE" altLang="de-DE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>luträcher</a:t>
            </a: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>Die </a:t>
            </a:r>
            <a:r>
              <a:rPr lang="de-DE" altLang="de-DE" b="1" dirty="0">
                <a:solidFill>
                  <a:srgbClr val="FFFF00"/>
                </a:solidFill>
                <a:latin typeface="Benelux" charset="0"/>
                <a:ea typeface="Microsoft YaHei" charset="-122"/>
              </a:rPr>
              <a:t>F</a:t>
            </a:r>
            <a:r>
              <a:rPr lang="de-DE" altLang="de-DE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>reistadt</a:t>
            </a: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>Die Flucht</a:t>
            </a: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>Der Hohepriester</a:t>
            </a: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endParaRPr lang="de-DE" altLang="de-DE" sz="2000" b="1" dirty="0" smtClean="0">
              <a:solidFill>
                <a:srgbClr val="FFC000"/>
              </a:solidFill>
              <a:latin typeface="Benelux" charset="0"/>
              <a:ea typeface="Microsoft YaHei" charset="-122"/>
            </a:endParaRP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endParaRPr lang="de-DE" altLang="de-DE" sz="2800" dirty="0">
              <a:solidFill>
                <a:srgbClr val="2FF154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418531" y="339502"/>
            <a:ext cx="43069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Die Freistädte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4. Mose 35,9-13 /Josua 20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64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042120" y="1347614"/>
            <a:ext cx="2409988" cy="34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608013" indent="-6080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marL="342900" indent="-342900"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de-DE" altLang="de-DE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>Der Totschläger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418531" y="339502"/>
            <a:ext cx="43069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Die Freistädte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4. Mose 35,9-13 /Josua 20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385646" y="1851670"/>
            <a:ext cx="6642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Benelux" panose="00000400000000000000" pitchFamily="2" charset="0"/>
              </a:rPr>
              <a:t>Tötungsdelikt: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Das Gesetz war gebrochen (2. Mose 20,13)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Die Folge des Übertretung war der Tod (2. Mose 21,12)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Angst und Not wird ausgestanden</a:t>
            </a:r>
            <a:endParaRPr lang="de-DE" b="1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85646" y="3219822"/>
            <a:ext cx="6498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2FF154"/>
                </a:solidFill>
                <a:latin typeface="Benelux" panose="00000400000000000000" pitchFamily="2" charset="0"/>
              </a:rPr>
              <a:t>Alle Menschen sind Sünder: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Wir sind Sünder von Geburt (Ps. 51,7; </a:t>
            </a:r>
            <a:r>
              <a:rPr lang="de-DE" b="1" dirty="0" err="1" smtClean="0">
                <a:solidFill>
                  <a:schemeClr val="bg1"/>
                </a:solidFill>
                <a:latin typeface="Benelux" panose="00000700000000000000" pitchFamily="2" charset="0"/>
              </a:rPr>
              <a:t>Röm</a:t>
            </a: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3,23)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Wir sind Übertreter sämtlicher Gebote (Jak. 2,10)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Wir sind Totschläger, Seelenmörder, Gottesmörder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Wir sind mutwillige und freche Missetäter</a:t>
            </a:r>
          </a:p>
        </p:txBody>
      </p:sp>
    </p:spTree>
    <p:extLst>
      <p:ext uri="{BB962C8B-B14F-4D97-AF65-F5344CB8AC3E}">
        <p14:creationId xmlns:p14="http://schemas.microsoft.com/office/powerpoint/2010/main" val="17583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418531" y="339502"/>
            <a:ext cx="43069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Die Freistädte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4. Mose 35,9-13 /Josua 20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42120" y="1347614"/>
            <a:ext cx="2409988" cy="34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608013" indent="-6080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marL="342900" indent="-342900"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+mj-lt"/>
              <a:buAutoNum type="arabicPeriod" startAt="2"/>
            </a:pPr>
            <a:r>
              <a:rPr lang="de-DE" altLang="de-DE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>Der Bluträcher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85646" y="1851670"/>
            <a:ext cx="637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Benelux" panose="00000400000000000000" pitchFamily="2" charset="0"/>
              </a:rPr>
              <a:t>Tötungsdelikt im AT: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Der nächste Verwandte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385646" y="2715766"/>
            <a:ext cx="6498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2FF154"/>
                </a:solidFill>
                <a:latin typeface="Benelux" panose="00000400000000000000" pitchFamily="2" charset="0"/>
              </a:rPr>
              <a:t>Im Bezug zum Sünder: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Gottes Gesetz (Gerechtigkeit und Heiligkeit Gottes) </a:t>
            </a:r>
          </a:p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    (5. Mose 27,26)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Die strafende Gerechtigkeit in unserem Gewissen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Satan als </a:t>
            </a:r>
            <a:r>
              <a:rPr lang="de-DE" b="1" dirty="0" err="1" smtClean="0">
                <a:solidFill>
                  <a:schemeClr val="bg1"/>
                </a:solidFill>
                <a:latin typeface="Benelux" panose="00000700000000000000" pitchFamily="2" charset="0"/>
              </a:rPr>
              <a:t>Verkläger</a:t>
            </a: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und Verführer</a:t>
            </a:r>
          </a:p>
        </p:txBody>
      </p:sp>
    </p:spTree>
    <p:extLst>
      <p:ext uri="{BB962C8B-B14F-4D97-AF65-F5344CB8AC3E}">
        <p14:creationId xmlns:p14="http://schemas.microsoft.com/office/powerpoint/2010/main" val="228066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418531" y="339502"/>
            <a:ext cx="43069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Die Freistädte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4. Mose 35,9-13 /Josua 20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42120" y="1347614"/>
            <a:ext cx="2409988" cy="34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608013" indent="-6080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marL="342900" indent="-342900"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+mj-lt"/>
              <a:buAutoNum type="arabicPeriod" startAt="3"/>
            </a:pPr>
            <a:r>
              <a:rPr lang="de-DE" altLang="de-DE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>Die Freistadt (1)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42120" y="1851670"/>
            <a:ext cx="763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Die Freistädte waren für jedermann zugänglich und immer offen</a:t>
            </a:r>
          </a:p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    </a:t>
            </a:r>
            <a:r>
              <a:rPr lang="de-DE" b="1" dirty="0" smtClean="0">
                <a:solidFill>
                  <a:srgbClr val="2FF154"/>
                </a:solidFill>
                <a:latin typeface="Benelux" panose="00000700000000000000" pitchFamily="2" charset="0"/>
              </a:rPr>
              <a:t>Jesus ist für die Sünden der Welt gestorben, jeder darf kommen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Die Freistädte waren eine sichere Zuflucht</a:t>
            </a:r>
          </a:p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    </a:t>
            </a:r>
            <a:r>
              <a:rPr lang="de-DE" b="1" dirty="0" smtClean="0">
                <a:solidFill>
                  <a:srgbClr val="2FF154"/>
                </a:solidFill>
                <a:latin typeface="Benelux" panose="00000700000000000000" pitchFamily="2" charset="0"/>
              </a:rPr>
              <a:t>Niemand darf uns antasten (Röm. 8)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Die Freistädte waren auf den Empfang des Sünders vorbereitet</a:t>
            </a:r>
          </a:p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    </a:t>
            </a:r>
            <a:r>
              <a:rPr lang="de-DE" b="1" dirty="0" smtClean="0">
                <a:solidFill>
                  <a:srgbClr val="2FF154"/>
                </a:solidFill>
                <a:latin typeface="Benelux" panose="00000700000000000000" pitchFamily="2" charset="0"/>
              </a:rPr>
              <a:t>Jesus wartet auf unser Kommen (Lk. 14,17)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Die Freistädte waren nicht weit entfernt</a:t>
            </a:r>
          </a:p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    </a:t>
            </a:r>
            <a:r>
              <a:rPr lang="de-DE" b="1" dirty="0" smtClean="0">
                <a:solidFill>
                  <a:srgbClr val="2FF154"/>
                </a:solidFill>
                <a:latin typeface="Benelux" panose="00000700000000000000" pitchFamily="2" charset="0"/>
              </a:rPr>
              <a:t>Jesus ist nicht ferne von einem jeden unter uns (Apg. 17,27)</a:t>
            </a:r>
          </a:p>
        </p:txBody>
      </p:sp>
    </p:spTree>
    <p:extLst>
      <p:ext uri="{BB962C8B-B14F-4D97-AF65-F5344CB8AC3E}">
        <p14:creationId xmlns:p14="http://schemas.microsoft.com/office/powerpoint/2010/main" val="15918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Bildschirmpräsentation (16:9)</PresentationFormat>
  <Paragraphs>95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Microsoft YaHei</vt:lpstr>
      <vt:lpstr>Arial</vt:lpstr>
      <vt:lpstr>Benelux</vt:lpstr>
      <vt:lpstr>Calibri</vt:lpstr>
      <vt:lpstr>Times New Roman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Gottesdienst</dc:title>
  <dc:creator>Alexandra Sakulowski</dc:creator>
  <cp:lastModifiedBy>Microsoft-Konto</cp:lastModifiedBy>
  <cp:revision>86</cp:revision>
  <dcterms:created xsi:type="dcterms:W3CDTF">2020-10-11T13:50:12Z</dcterms:created>
  <dcterms:modified xsi:type="dcterms:W3CDTF">2025-01-19T16:02:52Z</dcterms:modified>
</cp:coreProperties>
</file>