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9" r:id="rId2"/>
    <p:sldId id="325" r:id="rId3"/>
    <p:sldId id="334" r:id="rId4"/>
    <p:sldId id="339" r:id="rId5"/>
    <p:sldId id="336" r:id="rId6"/>
    <p:sldId id="337" r:id="rId7"/>
    <p:sldId id="338" r:id="rId8"/>
    <p:sldId id="340" r:id="rId9"/>
    <p:sldId id="341" r:id="rId10"/>
    <p:sldId id="342" r:id="rId11"/>
    <p:sldId id="343" r:id="rId12"/>
    <p:sldId id="344" r:id="rId13"/>
    <p:sldId id="345" r:id="rId14"/>
    <p:sldId id="351" r:id="rId15"/>
    <p:sldId id="323" r:id="rId16"/>
    <p:sldId id="335" r:id="rId17"/>
    <p:sldId id="328" r:id="rId18"/>
    <p:sldId id="346" r:id="rId19"/>
    <p:sldId id="347" r:id="rId20"/>
    <p:sldId id="348" r:id="rId21"/>
    <p:sldId id="349" r:id="rId22"/>
    <p:sldId id="350" r:id="rId23"/>
    <p:sldId id="326" r:id="rId24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893"/>
    <a:srgbClr val="E9C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59" autoAdjust="0"/>
    <p:restoredTop sz="92740" autoAdjust="0"/>
  </p:normalViewPr>
  <p:slideViewPr>
    <p:cSldViewPr snapToGrid="0">
      <p:cViewPr varScale="1">
        <p:scale>
          <a:sx n="78" d="100"/>
          <a:sy n="78" d="100"/>
        </p:scale>
        <p:origin x="77" y="6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67002-1C84-43B0-A4DD-BD8A78D4EE4E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2C08-4B2D-43D8-B10F-CF04D513C2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91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72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30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88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97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0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53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15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67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2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57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9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8706-D32B-4A69-9F98-9FC67BBCB9AB}" type="datetimeFigureOut">
              <a:rPr lang="de-DE" smtClean="0"/>
              <a:t>20.02.2026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1858-523C-41B8-B702-1CFEF2FDDF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0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Bibelauslegungen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1043608" y="206769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6" y="1850214"/>
            <a:ext cx="3938014" cy="221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9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196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2016000"/>
            <a:ext cx="7560000" cy="14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18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3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45" y="1501508"/>
            <a:ext cx="6813311" cy="33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69" y="1419456"/>
            <a:ext cx="3164663" cy="327107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1133" y="2062519"/>
            <a:ext cx="180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Arbeitsschritte im Zusammenhang</a:t>
            </a:r>
            <a:endParaRPr lang="de-DE" sz="1400" b="1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735187" y="555526"/>
            <a:ext cx="567362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 zu Luthers Zeit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759958" y="2822652"/>
            <a:ext cx="3624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Wortsinn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Allegorische Sinn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Moralsinn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Eschatologischer Sinn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47915" y="1248697"/>
            <a:ext cx="7248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solidFill>
                  <a:schemeClr val="bg1"/>
                </a:solidFill>
                <a:latin typeface="Benelux" panose="00000700000000000000" pitchFamily="2" charset="0"/>
              </a:rPr>
              <a:t>Die Bibelauslegung </a:t>
            </a:r>
            <a:r>
              <a:rPr lang="de-DE" dirty="0" smtClean="0">
                <a:solidFill>
                  <a:schemeClr val="bg1"/>
                </a:solidFill>
                <a:latin typeface="Benelux" panose="00000700000000000000" pitchFamily="2" charset="0"/>
              </a:rPr>
              <a:t>zu </a:t>
            </a:r>
            <a:r>
              <a:rPr lang="de-DE" dirty="0">
                <a:solidFill>
                  <a:schemeClr val="bg1"/>
                </a:solidFill>
                <a:latin typeface="Benelux" panose="00000700000000000000" pitchFamily="2" charset="0"/>
              </a:rPr>
              <a:t>Martin </a:t>
            </a:r>
            <a:r>
              <a:rPr lang="de-DE" dirty="0" smtClean="0">
                <a:solidFill>
                  <a:schemeClr val="bg1"/>
                </a:solidFill>
                <a:latin typeface="Benelux" panose="00000700000000000000" pitchFamily="2" charset="0"/>
              </a:rPr>
              <a:t>Luthers Zeit war primär </a:t>
            </a:r>
            <a:r>
              <a:rPr lang="de-DE" dirty="0">
                <a:solidFill>
                  <a:schemeClr val="bg1"/>
                </a:solidFill>
                <a:latin typeface="Benelux" panose="00000700000000000000" pitchFamily="2" charset="0"/>
              </a:rPr>
              <a:t>durch den 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mehrfachen Schriftsinn (Quadriga)</a:t>
            </a:r>
            <a:r>
              <a:rPr lang="de-DE" dirty="0" smtClean="0">
                <a:solidFill>
                  <a:schemeClr val="bg1"/>
                </a:solidFill>
                <a:latin typeface="Benelux" panose="00000700000000000000" pitchFamily="2" charset="0"/>
              </a:rPr>
              <a:t>, </a:t>
            </a:r>
            <a:r>
              <a:rPr lang="de-DE" dirty="0">
                <a:solidFill>
                  <a:schemeClr val="bg1"/>
                </a:solidFill>
                <a:latin typeface="Benelux" panose="00000700000000000000" pitchFamily="2" charset="0"/>
              </a:rPr>
              <a:t>die Autorität der lateinischen Übersetzung (Vulgata) und die Auslegung durch die Kirchenväter und Scholastiker </a:t>
            </a:r>
            <a:r>
              <a:rPr lang="de-DE" dirty="0" smtClean="0">
                <a:solidFill>
                  <a:schemeClr val="bg1"/>
                </a:solidFill>
                <a:latin typeface="Benelux" panose="00000700000000000000" pitchFamily="2" charset="0"/>
              </a:rPr>
              <a:t>geprägt.</a:t>
            </a:r>
            <a:endParaRPr lang="de-DE" dirty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9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2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2443778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8836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2471495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51180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20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599" y="2067694"/>
            <a:ext cx="74258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Sündenfall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Gnostische Theologen: </a:t>
            </a:r>
            <a:r>
              <a:rPr lang="de-DE" sz="2000" b="1" dirty="0" err="1" smtClean="0">
                <a:solidFill>
                  <a:schemeClr val="bg1"/>
                </a:solidFill>
                <a:latin typeface="Benelux" panose="00000400000000000000" pitchFamily="2" charset="0"/>
              </a:rPr>
              <a:t>Marcion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(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 160 n. Chr.)</a:t>
            </a:r>
            <a:endParaRPr lang="de-DE" sz="2000" b="1" dirty="0" smtClean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Gnosis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err="1" smtClean="0">
                <a:solidFill>
                  <a:schemeClr val="bg1"/>
                </a:solidFill>
                <a:latin typeface="Benelux" panose="00000400000000000000" pitchFamily="2" charset="0"/>
              </a:rPr>
              <a:t>Celsus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(</a:t>
            </a:r>
            <a:r>
              <a:rPr lang="de-DE" sz="2000" b="1" dirty="0" err="1" smtClean="0">
                <a:solidFill>
                  <a:schemeClr val="bg1"/>
                </a:solidFill>
                <a:latin typeface="Benelux" panose="00000400000000000000" pitchFamily="2" charset="0"/>
              </a:rPr>
              <a:t>griech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. Philosoph) verfasst Schriften gegen das 	                                   Christentum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Alte Kirche bis Mittelalter lediglich Zweifel über die Urheberschaft einiger biblischer Bücher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69493" y="1341078"/>
            <a:ext cx="432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Geschichte der Bibelkritik (1)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835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206728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288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2052000"/>
            <a:ext cx="7560000" cy="1217265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718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663700" y="555526"/>
            <a:ext cx="5816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Schriftgemäße Bibelauslegung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36000"/>
            <a:ext cx="7560000" cy="248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28" y="1554446"/>
            <a:ext cx="5001344" cy="2813256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Bibelauslegungen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003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599" y="2067694"/>
            <a:ext cx="7425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Katholizismus: Andreas </a:t>
            </a:r>
            <a:r>
              <a:rPr lang="de-DE" sz="2000" b="1" dirty="0" err="1" smtClean="0">
                <a:solidFill>
                  <a:schemeClr val="bg1"/>
                </a:solidFill>
                <a:latin typeface="Benelux" panose="00000400000000000000" pitchFamily="2" charset="0"/>
              </a:rPr>
              <a:t>Masius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(1574)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Hugo Grotius (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 1645)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Thomas Hobbes (</a:t>
            </a:r>
            <a:r>
              <a:rPr lang="de-DE" sz="2000" b="1" dirty="0">
                <a:solidFill>
                  <a:schemeClr val="bg1"/>
                </a:solidFill>
                <a:latin typeface="Benelux" panose="00000400000000000000" pitchFamily="2" charset="0"/>
              </a:rPr>
              <a:t>(</a:t>
            </a:r>
            <a:r>
              <a:rPr lang="de-DE" sz="2000" b="1" dirty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 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1679)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Holländer Johann </a:t>
            </a:r>
            <a:r>
              <a:rPr lang="de-DE" sz="2000" b="1" dirty="0" err="1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Clericus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 (1685)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Johann Salomo Semler (1725-1791) – Aufklärung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Ernst </a:t>
            </a:r>
            <a:r>
              <a:rPr lang="de-DE" sz="2000" b="1" dirty="0" err="1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Troeltsch</a:t>
            </a:r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  <a:sym typeface="Wingdings" panose="05000000000000000000" pitchFamily="2" charset="2"/>
              </a:rPr>
              <a:t> (1865-1923)</a:t>
            </a:r>
            <a:endParaRPr lang="de-DE" sz="2000" b="1" dirty="0" smtClean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69493" y="1341078"/>
            <a:ext cx="4322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Geschichte der Bibelkritik (2)</a:t>
            </a:r>
            <a:endParaRPr lang="de-DE" sz="2000" b="1" dirty="0">
              <a:solidFill>
                <a:schemeClr val="bg1"/>
              </a:solidFill>
              <a:latin typeface="Benelux" panose="00000400000000000000" pitchFamily="2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2863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692000"/>
            <a:ext cx="7560000" cy="25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5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45" y="1501508"/>
            <a:ext cx="6813311" cy="33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2124000"/>
            <a:ext cx="7560000" cy="13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6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728000"/>
            <a:ext cx="7560000" cy="250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5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548000"/>
            <a:ext cx="7560000" cy="300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827584" y="555526"/>
            <a:ext cx="7488832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b="1" dirty="0" smtClean="0">
                <a:latin typeface="Benelux" panose="00000400000000000000" pitchFamily="2" charset="0"/>
              </a:rPr>
              <a:t>Bibelauslegung: Hist.-kritische Methode</a:t>
            </a:r>
            <a:endParaRPr lang="de-DE" sz="2000" dirty="0" smtClean="0">
              <a:latin typeface="Benelux" panose="00000400000000000000" pitchFamily="2" charset="0"/>
            </a:endParaRPr>
          </a:p>
          <a:p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1872000"/>
            <a:ext cx="7560000" cy="192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Bildschirmpräsentation (16:9)</PresentationFormat>
  <Paragraphs>42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Benelux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Gottesdienst</dc:title>
  <dc:creator>Thomas Karker</dc:creator>
  <cp:lastModifiedBy>Microsoft-Konto</cp:lastModifiedBy>
  <cp:revision>122</cp:revision>
  <dcterms:created xsi:type="dcterms:W3CDTF">2020-10-11T13:50:12Z</dcterms:created>
  <dcterms:modified xsi:type="dcterms:W3CDTF">2026-02-20T18:51:24Z</dcterms:modified>
</cp:coreProperties>
</file>