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69" r:id="rId2"/>
    <p:sldId id="376" r:id="rId3"/>
    <p:sldId id="375" r:id="rId4"/>
    <p:sldId id="378" r:id="rId5"/>
    <p:sldId id="377" r:id="rId6"/>
    <p:sldId id="379" r:id="rId7"/>
    <p:sldId id="380" r:id="rId8"/>
    <p:sldId id="370" r:id="rId9"/>
    <p:sldId id="371" r:id="rId10"/>
    <p:sldId id="372" r:id="rId11"/>
    <p:sldId id="374" r:id="rId12"/>
    <p:sldId id="381" r:id="rId13"/>
    <p:sldId id="373" r:id="rId14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" initials="AS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E5F9"/>
    <a:srgbClr val="EDBC33"/>
    <a:srgbClr val="F1D893"/>
    <a:srgbClr val="2FF154"/>
    <a:srgbClr val="73033B"/>
    <a:srgbClr val="760000"/>
    <a:srgbClr val="E9C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89886" autoAdjust="0"/>
  </p:normalViewPr>
  <p:slideViewPr>
    <p:cSldViewPr>
      <p:cViewPr varScale="1">
        <p:scale>
          <a:sx n="107" d="100"/>
          <a:sy n="107" d="100"/>
        </p:scale>
        <p:origin x="149" y="7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67002-1C84-43B0-A4DD-BD8A78D4EE4E}" type="datetimeFigureOut">
              <a:rPr lang="de-DE" smtClean="0"/>
              <a:t>19.01.2025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A2C08-4B2D-43D8-B10F-CF04D513C2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910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19.01.2025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7723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19.01.2025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497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19.01.2025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5044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19.01.2025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9532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19.01.2025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7151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19.01.2025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6676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19.01.2025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26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19.01.2025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57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19.01.2025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898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19.01.2025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1306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19.01.2025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2884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58706-D32B-4A69-9F98-9FC67BBCB9AB}" type="datetimeFigureOut">
              <a:rPr lang="de-DE" smtClean="0"/>
              <a:t>19.01.2025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40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2418531" y="339502"/>
            <a:ext cx="430693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de-DE" altLang="de-DE" sz="3200" b="1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Das Passahfest</a:t>
            </a:r>
            <a: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/>
            </a:r>
            <a:b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</a:br>
            <a:r>
              <a:rPr lang="de-DE" altLang="de-DE" sz="2000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>2</a:t>
            </a:r>
            <a:r>
              <a:rPr lang="de-DE" altLang="de-DE" sz="2000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. Mose 12,3-28</a:t>
            </a:r>
            <a:endParaRPr lang="de-DE" altLang="de-DE" sz="2000" dirty="0">
              <a:solidFill>
                <a:schemeClr val="bg1"/>
              </a:solidFill>
              <a:latin typeface="Benelux" charset="0"/>
              <a:ea typeface="Microsoft YaHei" charset="-122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633" y="1419622"/>
            <a:ext cx="4702734" cy="3363838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323528" y="4083918"/>
            <a:ext cx="15841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</a:rPr>
              <a:t>Matthias Grünewald: Isenheimer Altar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(1512-1516)</a:t>
            </a:r>
            <a:endParaRPr lang="de-DE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31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2418531" y="339502"/>
            <a:ext cx="430693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de-DE" altLang="de-DE" sz="3200" b="1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Das Passahfest</a:t>
            </a:r>
            <a: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/>
            </a:r>
            <a:b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</a:br>
            <a:r>
              <a:rPr lang="de-DE" altLang="de-DE" sz="2000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>2</a:t>
            </a:r>
            <a:r>
              <a:rPr lang="de-DE" altLang="de-DE" sz="2000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. Mose 12,3-28</a:t>
            </a:r>
            <a:endParaRPr lang="de-DE" altLang="de-DE" sz="2000" dirty="0">
              <a:solidFill>
                <a:schemeClr val="bg1"/>
              </a:solidFill>
              <a:latin typeface="Benelux" charset="0"/>
              <a:ea typeface="Microsoft YaHei" charset="-122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166" y="1635646"/>
            <a:ext cx="2880000" cy="28800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539552" y="3940523"/>
            <a:ext cx="15841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</a:rPr>
              <a:t>Matthias Grünewald: Isenheimer Altar</a:t>
            </a:r>
          </a:p>
          <a:p>
            <a:r>
              <a:rPr lang="de-DE" sz="1000" dirty="0" smtClean="0">
                <a:solidFill>
                  <a:schemeClr val="bg1"/>
                </a:solidFill>
              </a:rPr>
              <a:t>(1512-1516)</a:t>
            </a:r>
            <a:endParaRPr lang="de-DE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35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2123728" y="1779662"/>
            <a:ext cx="4896544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 marL="608013" indent="-608013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marL="0" indent="0">
              <a:lnSpc>
                <a:spcPct val="92000"/>
              </a:lnSpc>
              <a:spcAft>
                <a:spcPts val="1425"/>
              </a:spcAft>
              <a:buClr>
                <a:srgbClr val="FFFF00"/>
              </a:buClr>
            </a:pPr>
            <a:r>
              <a:rPr lang="de-DE" altLang="de-DE" b="1" dirty="0" smtClean="0">
                <a:solidFill>
                  <a:srgbClr val="FFFF00"/>
                </a:solidFill>
                <a:latin typeface="Benelux" charset="0"/>
                <a:ea typeface="Microsoft YaHei" charset="-122"/>
              </a:rPr>
              <a:t>1.   Die </a:t>
            </a:r>
            <a:r>
              <a:rPr lang="de-DE" altLang="de-DE" b="1" dirty="0" smtClean="0">
                <a:solidFill>
                  <a:srgbClr val="FFFF00"/>
                </a:solidFill>
                <a:latin typeface="Benelux" charset="0"/>
                <a:ea typeface="Microsoft YaHei" charset="-122"/>
              </a:rPr>
              <a:t>Situation</a:t>
            </a:r>
          </a:p>
          <a:p>
            <a:pPr marL="0" indent="0">
              <a:lnSpc>
                <a:spcPct val="92000"/>
              </a:lnSpc>
              <a:spcAft>
                <a:spcPts val="1425"/>
              </a:spcAft>
              <a:buClr>
                <a:srgbClr val="FFFF00"/>
              </a:buClr>
            </a:pPr>
            <a:endParaRPr lang="de-DE" altLang="de-DE" b="1" dirty="0" smtClean="0">
              <a:solidFill>
                <a:srgbClr val="FF0000"/>
              </a:solidFill>
              <a:latin typeface="Benelux" charset="0"/>
              <a:ea typeface="Microsoft YaHei" charset="-122"/>
            </a:endParaRPr>
          </a:p>
        </p:txBody>
      </p:sp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2418531" y="339502"/>
            <a:ext cx="430693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de-DE" altLang="de-DE" sz="3200" b="1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Das Passahfest</a:t>
            </a:r>
            <a: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/>
            </a:r>
            <a:b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</a:br>
            <a:r>
              <a:rPr lang="de-DE" altLang="de-DE" sz="2000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>2</a:t>
            </a:r>
            <a:r>
              <a:rPr lang="de-DE" altLang="de-DE" sz="2000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. Mose 12,3-28</a:t>
            </a:r>
            <a:endParaRPr lang="de-DE" altLang="de-DE" sz="2000" dirty="0">
              <a:solidFill>
                <a:schemeClr val="bg1"/>
              </a:solidFill>
              <a:latin typeface="Benelux" charset="0"/>
              <a:ea typeface="Microsoft YaHei" charset="-122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2123728" y="2211710"/>
            <a:ext cx="46017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2"/>
            </a:pPr>
            <a:r>
              <a:rPr lang="de-DE" b="1" dirty="0" smtClean="0">
                <a:solidFill>
                  <a:srgbClr val="FFFF00"/>
                </a:solidFill>
                <a:latin typeface="Benelux" panose="00000700000000000000" pitchFamily="2" charset="0"/>
              </a:rPr>
              <a:t>Die Rettung</a:t>
            </a:r>
          </a:p>
          <a:p>
            <a:r>
              <a:rPr lang="de-DE" b="1" dirty="0">
                <a:solidFill>
                  <a:srgbClr val="FFFF00"/>
                </a:solidFill>
                <a:latin typeface="Benelux" panose="00000700000000000000" pitchFamily="2" charset="0"/>
              </a:rPr>
              <a:t> </a:t>
            </a:r>
            <a:r>
              <a:rPr lang="de-DE" b="1" dirty="0" smtClean="0">
                <a:solidFill>
                  <a:srgbClr val="FFFF00"/>
                </a:solidFill>
                <a:latin typeface="Benelux" panose="00000700000000000000" pitchFamily="2" charset="0"/>
              </a:rPr>
              <a:t>    </a:t>
            </a:r>
            <a:r>
              <a:rPr lang="de-DE" b="1" dirty="0" smtClean="0">
                <a:solidFill>
                  <a:srgbClr val="FF0000"/>
                </a:solidFill>
                <a:latin typeface="Benelux" panose="00000700000000000000" pitchFamily="2" charset="0"/>
              </a:rPr>
              <a:t>2.1  Eigenschaften des Lammes</a:t>
            </a:r>
          </a:p>
          <a:p>
            <a:r>
              <a:rPr lang="de-DE" b="1" dirty="0">
                <a:solidFill>
                  <a:srgbClr val="FF0000"/>
                </a:solidFill>
                <a:latin typeface="Benelux" panose="00000700000000000000" pitchFamily="2" charset="0"/>
              </a:rPr>
              <a:t> </a:t>
            </a:r>
            <a:r>
              <a:rPr lang="de-DE" b="1" dirty="0" smtClean="0">
                <a:solidFill>
                  <a:srgbClr val="FF0000"/>
                </a:solidFill>
                <a:latin typeface="Benelux" panose="00000700000000000000" pitchFamily="2" charset="0"/>
              </a:rPr>
              <a:t>    2.2  Verordnungen über das Lamm</a:t>
            </a:r>
          </a:p>
          <a:p>
            <a:r>
              <a:rPr lang="de-DE" b="1" dirty="0">
                <a:solidFill>
                  <a:srgbClr val="FF0000"/>
                </a:solidFill>
                <a:latin typeface="Benelux" panose="00000700000000000000" pitchFamily="2" charset="0"/>
              </a:rPr>
              <a:t> </a:t>
            </a:r>
            <a:r>
              <a:rPr lang="de-DE" b="1" dirty="0" smtClean="0">
                <a:solidFill>
                  <a:srgbClr val="FF0000"/>
                </a:solidFill>
                <a:latin typeface="Benelux" panose="00000700000000000000" pitchFamily="2" charset="0"/>
              </a:rPr>
              <a:t>    2.3  Das Blut des Lammes</a:t>
            </a:r>
          </a:p>
          <a:p>
            <a:r>
              <a:rPr lang="de-DE" b="1" dirty="0">
                <a:solidFill>
                  <a:srgbClr val="FF0000"/>
                </a:solidFill>
                <a:latin typeface="Benelux" panose="00000700000000000000" pitchFamily="2" charset="0"/>
              </a:rPr>
              <a:t> </a:t>
            </a:r>
            <a:r>
              <a:rPr lang="de-DE" b="1" dirty="0" smtClean="0">
                <a:solidFill>
                  <a:srgbClr val="FF0000"/>
                </a:solidFill>
                <a:latin typeface="Benelux" panose="00000700000000000000" pitchFamily="2" charset="0"/>
              </a:rPr>
              <a:t>    2.4  Das Blut Christi</a:t>
            </a:r>
            <a:endParaRPr lang="de-DE" b="1" dirty="0">
              <a:solidFill>
                <a:srgbClr val="FF0000"/>
              </a:solidFill>
              <a:latin typeface="Benelux" panose="00000700000000000000" pitchFamily="2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23728" y="3700473"/>
            <a:ext cx="4896544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 marL="608013" indent="-608013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marL="0" indent="0">
              <a:lnSpc>
                <a:spcPct val="92000"/>
              </a:lnSpc>
              <a:spcAft>
                <a:spcPts val="1425"/>
              </a:spcAft>
              <a:buClr>
                <a:srgbClr val="FFFF00"/>
              </a:buClr>
            </a:pPr>
            <a:r>
              <a:rPr lang="de-DE" altLang="de-DE" b="1" dirty="0">
                <a:solidFill>
                  <a:srgbClr val="FFFF00"/>
                </a:solidFill>
                <a:latin typeface="Benelux" charset="0"/>
                <a:ea typeface="Microsoft YaHei" charset="-122"/>
              </a:rPr>
              <a:t>3</a:t>
            </a:r>
            <a:r>
              <a:rPr lang="de-DE" altLang="de-DE" b="1" dirty="0" smtClean="0">
                <a:solidFill>
                  <a:srgbClr val="FFFF00"/>
                </a:solidFill>
                <a:latin typeface="Benelux" charset="0"/>
                <a:ea typeface="Microsoft YaHei" charset="-122"/>
              </a:rPr>
              <a:t>.  Die Anwendung</a:t>
            </a:r>
            <a:endParaRPr lang="de-DE" altLang="de-DE" b="1" dirty="0" smtClean="0">
              <a:solidFill>
                <a:srgbClr val="FFFF00"/>
              </a:solidFill>
              <a:latin typeface="Benelux" charset="0"/>
              <a:ea typeface="Microsoft YaHei" charset="-122"/>
            </a:endParaRPr>
          </a:p>
          <a:p>
            <a:pPr marL="0" indent="0">
              <a:lnSpc>
                <a:spcPct val="92000"/>
              </a:lnSpc>
              <a:spcAft>
                <a:spcPts val="1425"/>
              </a:spcAft>
              <a:buClr>
                <a:srgbClr val="FFFF00"/>
              </a:buClr>
            </a:pPr>
            <a:endParaRPr lang="de-DE" altLang="de-DE" b="1" dirty="0" smtClean="0">
              <a:solidFill>
                <a:srgbClr val="FF0000"/>
              </a:solidFill>
              <a:latin typeface="Benelux" charset="0"/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062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ChangeArrowheads="1"/>
          </p:cNvSpPr>
          <p:nvPr/>
        </p:nvSpPr>
        <p:spPr bwMode="auto">
          <a:xfrm>
            <a:off x="2418531" y="339502"/>
            <a:ext cx="430693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de-DE" altLang="de-DE" sz="3200" b="1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Das Passahfest</a:t>
            </a:r>
            <a: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/>
            </a:r>
            <a:b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</a:br>
            <a:r>
              <a:rPr lang="de-DE" altLang="de-DE" sz="2000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>2</a:t>
            </a:r>
            <a:r>
              <a:rPr lang="de-DE" altLang="de-DE" sz="2000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. Mose 12,3-28</a:t>
            </a:r>
            <a:endParaRPr lang="de-DE" altLang="de-DE" sz="2000" dirty="0">
              <a:solidFill>
                <a:schemeClr val="bg1"/>
              </a:solidFill>
              <a:latin typeface="Benelux" charset="0"/>
              <a:ea typeface="Microsoft YaHei" charset="-122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042120" y="1347614"/>
            <a:ext cx="2409988" cy="34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 marL="608013" indent="-608013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marL="342900" indent="-342900">
              <a:lnSpc>
                <a:spcPct val="92000"/>
              </a:lnSpc>
              <a:spcAft>
                <a:spcPts val="1425"/>
              </a:spcAft>
              <a:buClr>
                <a:srgbClr val="FFFF00"/>
              </a:buClr>
              <a:buFont typeface="+mj-lt"/>
              <a:buAutoNum type="arabicPeriod"/>
            </a:pPr>
            <a:r>
              <a:rPr lang="de-DE" altLang="de-DE" b="1" dirty="0" smtClean="0">
                <a:solidFill>
                  <a:srgbClr val="FFFF00"/>
                </a:solidFill>
                <a:latin typeface="Benelux" charset="0"/>
                <a:ea typeface="Microsoft YaHei" charset="-122"/>
              </a:rPr>
              <a:t>Die Situation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385646" y="1851670"/>
            <a:ext cx="63727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latin typeface="Benelux" panose="00000400000000000000" pitchFamily="2" charset="0"/>
              </a:rPr>
              <a:t>Sünde des Pharaos und seines Volkes auf Höhepunkt:</a:t>
            </a:r>
          </a:p>
          <a:p>
            <a:pPr marL="342900" indent="-342900">
              <a:buFont typeface="+mj-lt"/>
              <a:buAutoNum type="arabicPeriod"/>
            </a:pP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Sie bedrücken das Volk Gottes</a:t>
            </a:r>
          </a:p>
          <a:p>
            <a:pPr marL="342900" indent="-342900">
              <a:buFont typeface="+mj-lt"/>
              <a:buAutoNum type="arabicPeriod"/>
            </a:pP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Sie verachten das Wort </a:t>
            </a:r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G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ottes</a:t>
            </a:r>
          </a:p>
          <a:p>
            <a:pPr marL="342900" indent="-342900">
              <a:buFont typeface="+mj-lt"/>
              <a:buAutoNum type="arabicPeriod"/>
            </a:pP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Sie verstocken sich gegen die Gerichte Gottes</a:t>
            </a:r>
          </a:p>
          <a:p>
            <a:pPr marL="342900" indent="-342900">
              <a:buFont typeface="+mj-lt"/>
              <a:buAutoNum type="arabicPeriod"/>
            </a:pP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Sie verachten den Knecht </a:t>
            </a:r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G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ottes</a:t>
            </a:r>
            <a:endParaRPr lang="de-DE" b="1" dirty="0">
              <a:solidFill>
                <a:schemeClr val="bg1"/>
              </a:solidFill>
              <a:latin typeface="Benelux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96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ChangeArrowheads="1"/>
          </p:cNvSpPr>
          <p:nvPr/>
        </p:nvSpPr>
        <p:spPr bwMode="auto">
          <a:xfrm>
            <a:off x="2418531" y="339502"/>
            <a:ext cx="430693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de-DE" altLang="de-DE" sz="3200" b="1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Das Passahfest</a:t>
            </a:r>
            <a: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/>
            </a:r>
            <a:b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</a:br>
            <a:r>
              <a:rPr lang="de-DE" altLang="de-DE" sz="2000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>2</a:t>
            </a:r>
            <a:r>
              <a:rPr lang="de-DE" altLang="de-DE" sz="2000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. Mose 12,3-28</a:t>
            </a:r>
            <a:endParaRPr lang="de-DE" altLang="de-DE" sz="2000" dirty="0">
              <a:solidFill>
                <a:schemeClr val="bg1"/>
              </a:solidFill>
              <a:latin typeface="Benelux" charset="0"/>
              <a:ea typeface="Microsoft YaHei" charset="-122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042120" y="1347614"/>
            <a:ext cx="2409988" cy="34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 marL="608013" indent="-608013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marL="342900" indent="-342900">
              <a:lnSpc>
                <a:spcPct val="92000"/>
              </a:lnSpc>
              <a:spcAft>
                <a:spcPts val="1425"/>
              </a:spcAft>
              <a:buClr>
                <a:srgbClr val="FFFF00"/>
              </a:buClr>
              <a:buFont typeface="+mj-lt"/>
              <a:buAutoNum type="arabicPeriod" startAt="2"/>
            </a:pPr>
            <a:r>
              <a:rPr lang="de-DE" altLang="de-DE" b="1" dirty="0" smtClean="0">
                <a:solidFill>
                  <a:srgbClr val="FFFF00"/>
                </a:solidFill>
                <a:latin typeface="Benelux" charset="0"/>
                <a:ea typeface="Microsoft YaHei" charset="-122"/>
              </a:rPr>
              <a:t>Die Rettung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385646" y="1851670"/>
            <a:ext cx="63727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latin typeface="Benelux" panose="00000400000000000000" pitchFamily="2" charset="0"/>
              </a:rPr>
              <a:t>2.1  Eigenschaften des </a:t>
            </a:r>
            <a:r>
              <a:rPr lang="de-DE" b="1" dirty="0" smtClean="0">
                <a:solidFill>
                  <a:srgbClr val="FF0000"/>
                </a:solidFill>
                <a:latin typeface="Benelux" panose="00000400000000000000" pitchFamily="2" charset="0"/>
              </a:rPr>
              <a:t>Lammes:</a:t>
            </a:r>
            <a:endParaRPr lang="de-DE" b="1" dirty="0">
              <a:solidFill>
                <a:srgbClr val="FF0000"/>
              </a:solidFill>
              <a:latin typeface="Benelux" panose="00000400000000000000" pitchFamily="2" charset="0"/>
            </a:endParaRPr>
          </a:p>
          <a:p>
            <a:r>
              <a:rPr lang="de-DE" b="1" dirty="0">
                <a:solidFill>
                  <a:srgbClr val="FF0000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rgbClr val="FF0000"/>
                </a:solidFill>
                <a:latin typeface="Benelux" panose="00000400000000000000" pitchFamily="2" charset="0"/>
              </a:rPr>
              <a:t>       </a:t>
            </a:r>
            <a:r>
              <a:rPr lang="de-DE" dirty="0" smtClean="0">
                <a:solidFill>
                  <a:schemeClr val="bg1"/>
                </a:solidFill>
                <a:latin typeface="BeneluxHeavy" panose="00000400000000000000" pitchFamily="2" charset="0"/>
              </a:rPr>
              <a:t>1</a:t>
            </a:r>
            <a:r>
              <a:rPr lang="de-DE" b="1" dirty="0" smtClean="0">
                <a:solidFill>
                  <a:schemeClr val="bg1"/>
                </a:solidFill>
                <a:latin typeface="BeneluxHeavy" panose="00000400000000000000" pitchFamily="2" charset="0"/>
              </a:rPr>
              <a:t>.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Das Lamm ist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sanftmütig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2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  Das Lamm ist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einfältig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3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  Das Lamm ist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geduldig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4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  Das Lamm ist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gehorsam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5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  Das Lamm ist nützlich</a:t>
            </a:r>
          </a:p>
        </p:txBody>
      </p:sp>
    </p:spTree>
    <p:extLst>
      <p:ext uri="{BB962C8B-B14F-4D97-AF65-F5344CB8AC3E}">
        <p14:creationId xmlns:p14="http://schemas.microsoft.com/office/powerpoint/2010/main" val="41781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ChangeArrowheads="1"/>
          </p:cNvSpPr>
          <p:nvPr/>
        </p:nvSpPr>
        <p:spPr bwMode="auto">
          <a:xfrm>
            <a:off x="2418531" y="339502"/>
            <a:ext cx="430693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de-DE" altLang="de-DE" sz="3200" b="1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Das Passahfest</a:t>
            </a:r>
            <a: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/>
            </a:r>
            <a:b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</a:br>
            <a:r>
              <a:rPr lang="de-DE" altLang="de-DE" sz="2000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>2</a:t>
            </a:r>
            <a:r>
              <a:rPr lang="de-DE" altLang="de-DE" sz="2000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. Mose 12,3-28</a:t>
            </a:r>
            <a:endParaRPr lang="de-DE" altLang="de-DE" sz="2000" dirty="0">
              <a:solidFill>
                <a:schemeClr val="bg1"/>
              </a:solidFill>
              <a:latin typeface="Benelux" charset="0"/>
              <a:ea typeface="Microsoft YaHei" charset="-122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042120" y="1347614"/>
            <a:ext cx="2409988" cy="34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 marL="608013" indent="-608013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marL="342900" indent="-342900">
              <a:lnSpc>
                <a:spcPct val="92000"/>
              </a:lnSpc>
              <a:spcAft>
                <a:spcPts val="1425"/>
              </a:spcAft>
              <a:buClr>
                <a:srgbClr val="FFFF00"/>
              </a:buClr>
              <a:buFont typeface="+mj-lt"/>
              <a:buAutoNum type="arabicPeriod" startAt="2"/>
            </a:pPr>
            <a:r>
              <a:rPr lang="de-DE" altLang="de-DE" b="1" dirty="0" smtClean="0">
                <a:solidFill>
                  <a:srgbClr val="FFFF00"/>
                </a:solidFill>
                <a:latin typeface="Benelux" charset="0"/>
                <a:ea typeface="Microsoft YaHei" charset="-122"/>
              </a:rPr>
              <a:t>Die Rettung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385646" y="1851670"/>
            <a:ext cx="67867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latin typeface="Benelux" panose="00000400000000000000" pitchFamily="2" charset="0"/>
              </a:rPr>
              <a:t>2.2  Verordnungen über das Lamm (1):</a:t>
            </a:r>
            <a:endParaRPr lang="de-DE" b="1" dirty="0">
              <a:solidFill>
                <a:srgbClr val="FF0000"/>
              </a:solidFill>
              <a:latin typeface="Benelux" panose="00000400000000000000" pitchFamily="2" charset="0"/>
            </a:endParaRPr>
          </a:p>
          <a:p>
            <a:r>
              <a:rPr lang="de-DE" b="1" dirty="0" smtClean="0">
                <a:solidFill>
                  <a:srgbClr val="FF0000"/>
                </a:solidFill>
                <a:latin typeface="Benelux" panose="00000400000000000000" pitchFamily="2" charset="0"/>
              </a:rPr>
              <a:t>        </a:t>
            </a:r>
            <a:r>
              <a:rPr lang="de-DE" dirty="0" smtClean="0">
                <a:solidFill>
                  <a:schemeClr val="bg1"/>
                </a:solidFill>
                <a:latin typeface="BeneluxHeavy" panose="00000400000000000000" pitchFamily="2" charset="0"/>
              </a:rPr>
              <a:t>1</a:t>
            </a:r>
            <a:r>
              <a:rPr lang="de-DE" b="1" dirty="0" smtClean="0">
                <a:solidFill>
                  <a:schemeClr val="bg1"/>
                </a:solidFill>
                <a:latin typeface="BeneluxHeavy" panose="00000400000000000000" pitchFamily="2" charset="0"/>
              </a:rPr>
              <a:t>.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Das Lamm wird von der ganzen Gemeinde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getötet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2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  Das Lamm steht anstatt der Erstgeburt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Israels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3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  Das Lamm muss männlich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sein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4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  Das Lamm muss geschlachtet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werden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5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  Das Lamm muss von der Herde genommen sein</a:t>
            </a:r>
          </a:p>
        </p:txBody>
      </p:sp>
    </p:spTree>
    <p:extLst>
      <p:ext uri="{BB962C8B-B14F-4D97-AF65-F5344CB8AC3E}">
        <p14:creationId xmlns:p14="http://schemas.microsoft.com/office/powerpoint/2010/main" val="3189591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 txBox="1">
            <a:spLocks noChangeArrowheads="1"/>
          </p:cNvSpPr>
          <p:nvPr/>
        </p:nvSpPr>
        <p:spPr bwMode="auto">
          <a:xfrm>
            <a:off x="2418531" y="339502"/>
            <a:ext cx="430693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de-DE" altLang="de-DE" sz="3200" b="1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Das Passahfest</a:t>
            </a:r>
            <a: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/>
            </a:r>
            <a:b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</a:br>
            <a:r>
              <a:rPr lang="de-DE" altLang="de-DE" sz="2000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>2</a:t>
            </a:r>
            <a:r>
              <a:rPr lang="de-DE" altLang="de-DE" sz="2000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. Mose 12,3-28</a:t>
            </a:r>
            <a:endParaRPr lang="de-DE" altLang="de-DE" sz="2000" dirty="0">
              <a:solidFill>
                <a:schemeClr val="bg1"/>
              </a:solidFill>
              <a:latin typeface="Benelux" charset="0"/>
              <a:ea typeface="Microsoft YaHei" charset="-122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042120" y="1347614"/>
            <a:ext cx="2409988" cy="34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 marL="608013" indent="-608013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marL="342900" indent="-342900">
              <a:lnSpc>
                <a:spcPct val="92000"/>
              </a:lnSpc>
              <a:spcAft>
                <a:spcPts val="1425"/>
              </a:spcAft>
              <a:buClr>
                <a:srgbClr val="FFFF00"/>
              </a:buClr>
              <a:buFont typeface="+mj-lt"/>
              <a:buAutoNum type="arabicPeriod" startAt="2"/>
            </a:pPr>
            <a:r>
              <a:rPr lang="de-DE" altLang="de-DE" b="1" dirty="0" smtClean="0">
                <a:solidFill>
                  <a:srgbClr val="FFFF00"/>
                </a:solidFill>
                <a:latin typeface="Benelux" charset="0"/>
                <a:ea typeface="Microsoft YaHei" charset="-122"/>
              </a:rPr>
              <a:t>Die Rettung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385646" y="1851670"/>
            <a:ext cx="714679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latin typeface="Benelux" panose="00000400000000000000" pitchFamily="2" charset="0"/>
              </a:rPr>
              <a:t>2.2  Verordnungen über das Lamm (2</a:t>
            </a:r>
            <a:r>
              <a:rPr lang="de-DE" b="1" dirty="0" smtClean="0">
                <a:solidFill>
                  <a:srgbClr val="FF0000"/>
                </a:solidFill>
                <a:latin typeface="Benelux" panose="00000400000000000000" pitchFamily="2" charset="0"/>
              </a:rPr>
              <a:t>):</a:t>
            </a:r>
            <a:endParaRPr lang="de-DE" b="1" dirty="0">
              <a:solidFill>
                <a:srgbClr val="FF0000"/>
              </a:solidFill>
              <a:latin typeface="Benelux" panose="00000400000000000000" pitchFamily="2" charset="0"/>
            </a:endParaRPr>
          </a:p>
          <a:p>
            <a:r>
              <a:rPr lang="de-DE" b="1" dirty="0">
                <a:solidFill>
                  <a:srgbClr val="FF0000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rgbClr val="FF0000"/>
                </a:solidFill>
                <a:latin typeface="Benelux" panose="00000400000000000000" pitchFamily="2" charset="0"/>
              </a:rPr>
              <a:t>       </a:t>
            </a:r>
            <a:r>
              <a:rPr lang="de-DE" dirty="0" smtClean="0">
                <a:solidFill>
                  <a:schemeClr val="bg1"/>
                </a:solidFill>
                <a:latin typeface="BeneluxHeavy" panose="00000400000000000000" pitchFamily="2" charset="0"/>
              </a:rPr>
              <a:t>6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  Das Lamm durfte keinen Fehler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haben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7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  Das Lamm durfte höchstens 1 Jahr alt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sein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8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  Das Lamm musste 4 Tage vor Schächtung bestellt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sein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9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  Das Lamm musste am Abend geschlachtet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werden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10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  Das Lamm musste die Haut abgezogen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werden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11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  Dem Lamm durfte kein Bein gebrochen werden </a:t>
            </a:r>
          </a:p>
        </p:txBody>
      </p:sp>
    </p:spTree>
    <p:extLst>
      <p:ext uri="{BB962C8B-B14F-4D97-AF65-F5344CB8AC3E}">
        <p14:creationId xmlns:p14="http://schemas.microsoft.com/office/powerpoint/2010/main" val="227711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2418531" y="339502"/>
            <a:ext cx="430693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de-DE" altLang="de-DE" sz="3200" b="1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Das Passahfest</a:t>
            </a:r>
            <a: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/>
            </a:r>
            <a:b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</a:br>
            <a:r>
              <a:rPr lang="de-DE" altLang="de-DE" sz="2000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>2</a:t>
            </a:r>
            <a:r>
              <a:rPr lang="de-DE" altLang="de-DE" sz="2000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. Mose 12,3-28</a:t>
            </a:r>
            <a:endParaRPr lang="de-DE" altLang="de-DE" sz="2000" dirty="0">
              <a:solidFill>
                <a:schemeClr val="bg1"/>
              </a:solidFill>
              <a:latin typeface="Benelux" charset="0"/>
              <a:ea typeface="Microsoft YaHei" charset="-122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042120" y="1347614"/>
            <a:ext cx="2409988" cy="34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 marL="608013" indent="-608013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marL="342900" indent="-342900">
              <a:lnSpc>
                <a:spcPct val="92000"/>
              </a:lnSpc>
              <a:spcAft>
                <a:spcPts val="1425"/>
              </a:spcAft>
              <a:buClr>
                <a:srgbClr val="FFFF00"/>
              </a:buClr>
              <a:buFont typeface="+mj-lt"/>
              <a:buAutoNum type="arabicPeriod" startAt="2"/>
            </a:pPr>
            <a:r>
              <a:rPr lang="de-DE" altLang="de-DE" b="1" dirty="0" smtClean="0">
                <a:solidFill>
                  <a:srgbClr val="FFFF00"/>
                </a:solidFill>
                <a:latin typeface="Benelux" charset="0"/>
                <a:ea typeface="Microsoft YaHei" charset="-122"/>
              </a:rPr>
              <a:t>Die Rettung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1385646" y="1851670"/>
            <a:ext cx="70747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latin typeface="Benelux" panose="00000400000000000000" pitchFamily="2" charset="0"/>
              </a:rPr>
              <a:t>2.3  Das Blut des Lammes:</a:t>
            </a:r>
            <a:endParaRPr lang="de-DE" b="1" dirty="0">
              <a:solidFill>
                <a:srgbClr val="FF0000"/>
              </a:solidFill>
              <a:latin typeface="Benelux" panose="00000400000000000000" pitchFamily="2" charset="0"/>
            </a:endParaRPr>
          </a:p>
          <a:p>
            <a:r>
              <a:rPr lang="de-DE" b="1" dirty="0" smtClean="0">
                <a:solidFill>
                  <a:srgbClr val="FF0000"/>
                </a:solidFill>
                <a:latin typeface="Benelux" panose="00000400000000000000" pitchFamily="2" charset="0"/>
              </a:rPr>
              <a:t>        </a:t>
            </a:r>
            <a:r>
              <a:rPr lang="de-DE" dirty="0" smtClean="0">
                <a:solidFill>
                  <a:schemeClr val="bg1"/>
                </a:solidFill>
                <a:latin typeface="BeneluxHeavy" panose="00000400000000000000" pitchFamily="2" charset="0"/>
              </a:rPr>
              <a:t>1</a:t>
            </a:r>
            <a:r>
              <a:rPr lang="de-DE" b="1" dirty="0" smtClean="0">
                <a:solidFill>
                  <a:schemeClr val="bg1"/>
                </a:solidFill>
                <a:latin typeface="BeneluxHeavy" panose="00000400000000000000" pitchFamily="2" charset="0"/>
              </a:rPr>
              <a:t>.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Der Büschel Ysop</a:t>
            </a:r>
          </a:p>
          <a:p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 2.  Die Tür</a:t>
            </a:r>
          </a:p>
          <a:p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      - Oberschwelle und die beiden Türpfosten werden mit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       Blut bestrichen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     - Die Unterschwelle durfte nicht mit Blut bestrichen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       werden</a:t>
            </a:r>
          </a:p>
        </p:txBody>
      </p:sp>
    </p:spTree>
    <p:extLst>
      <p:ext uri="{BB962C8B-B14F-4D97-AF65-F5344CB8AC3E}">
        <p14:creationId xmlns:p14="http://schemas.microsoft.com/office/powerpoint/2010/main" val="228066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2418531" y="339502"/>
            <a:ext cx="430693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de-DE" altLang="de-DE" sz="3200" b="1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Das Passahfest</a:t>
            </a:r>
            <a: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/>
            </a:r>
            <a:b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</a:br>
            <a:r>
              <a:rPr lang="de-DE" altLang="de-DE" sz="2000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>2</a:t>
            </a:r>
            <a:r>
              <a:rPr lang="de-DE" altLang="de-DE" sz="2000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. Mose 12,3-28</a:t>
            </a:r>
            <a:endParaRPr lang="de-DE" altLang="de-DE" sz="2000" dirty="0">
              <a:solidFill>
                <a:schemeClr val="bg1"/>
              </a:solidFill>
              <a:latin typeface="Benelux" charset="0"/>
              <a:ea typeface="Microsoft YaHei" charset="-122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418" y="1563638"/>
            <a:ext cx="4921165" cy="316800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251520" y="4155926"/>
            <a:ext cx="158417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</a:rPr>
              <a:t>Charles Foster:</a:t>
            </a:r>
          </a:p>
          <a:p>
            <a:r>
              <a:rPr lang="en-US" sz="1000" dirty="0">
                <a:solidFill>
                  <a:schemeClr val="bg1"/>
                </a:solidFill>
              </a:rPr>
              <a:t>The Angel of Death and the First Passover</a:t>
            </a:r>
            <a:r>
              <a:rPr lang="de-DE" sz="1000" dirty="0" smtClean="0">
                <a:solidFill>
                  <a:schemeClr val="bg1"/>
                </a:solidFill>
              </a:rPr>
              <a:t> 1897</a:t>
            </a:r>
            <a:endParaRPr lang="de-DE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228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2418531" y="339502"/>
            <a:ext cx="430693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de-DE" altLang="de-DE" sz="3200" b="1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Das Passahfest</a:t>
            </a:r>
            <a: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/>
            </a:r>
            <a:b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</a:br>
            <a:r>
              <a:rPr lang="de-DE" altLang="de-DE" sz="2000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>2</a:t>
            </a:r>
            <a:r>
              <a:rPr lang="de-DE" altLang="de-DE" sz="2000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. Mose 12,3-28</a:t>
            </a:r>
            <a:endParaRPr lang="de-DE" altLang="de-DE" sz="2000" dirty="0">
              <a:solidFill>
                <a:schemeClr val="bg1"/>
              </a:solidFill>
              <a:latin typeface="Benelux" charset="0"/>
              <a:ea typeface="Microsoft YaHei" charset="-122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042120" y="1347614"/>
            <a:ext cx="2409988" cy="34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 marL="608013" indent="-608013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marL="342900" indent="-342900">
              <a:lnSpc>
                <a:spcPct val="92000"/>
              </a:lnSpc>
              <a:spcAft>
                <a:spcPts val="1425"/>
              </a:spcAft>
              <a:buClr>
                <a:srgbClr val="FFFF00"/>
              </a:buClr>
              <a:buFont typeface="+mj-lt"/>
              <a:buAutoNum type="arabicPeriod" startAt="2"/>
            </a:pPr>
            <a:r>
              <a:rPr lang="de-DE" altLang="de-DE" b="1" dirty="0" smtClean="0">
                <a:solidFill>
                  <a:srgbClr val="FFFF00"/>
                </a:solidFill>
                <a:latin typeface="Benelux" charset="0"/>
                <a:ea typeface="Microsoft YaHei" charset="-122"/>
              </a:rPr>
              <a:t>Die Rettung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385646" y="1851670"/>
            <a:ext cx="68587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latin typeface="Benelux" panose="00000400000000000000" pitchFamily="2" charset="0"/>
              </a:rPr>
              <a:t>2.4  Das Blut Jesu </a:t>
            </a:r>
            <a:r>
              <a:rPr lang="de-DE" b="1" dirty="0" smtClean="0">
                <a:solidFill>
                  <a:srgbClr val="FF0000"/>
                </a:solidFill>
                <a:latin typeface="Benelux" panose="00000400000000000000" pitchFamily="2" charset="0"/>
              </a:rPr>
              <a:t>Christi:</a:t>
            </a:r>
            <a:endParaRPr lang="de-DE" b="1" dirty="0">
              <a:solidFill>
                <a:srgbClr val="FF0000"/>
              </a:solidFill>
              <a:latin typeface="Benelux" panose="00000400000000000000" pitchFamily="2" charset="0"/>
            </a:endParaRPr>
          </a:p>
          <a:p>
            <a:r>
              <a:rPr lang="de-DE" b="1" dirty="0">
                <a:solidFill>
                  <a:srgbClr val="FF0000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rgbClr val="FF0000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1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	Christi Blut war wahrhaft menschliches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Blut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2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	Christi Blut war ein reines und unbeflecktes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Blut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3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	Christi Blut war ein göttliches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Blut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4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	Christi Blut war ein unvergängliches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Blut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5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	Christi Blut trägt die ganzen Sünden der Welt </a:t>
            </a:r>
            <a:endParaRPr lang="de-DE" b="1" dirty="0" smtClean="0">
              <a:solidFill>
                <a:schemeClr val="bg1"/>
              </a:solidFill>
              <a:latin typeface="Benelux" panose="00000400000000000000" pitchFamily="2" charset="0"/>
            </a:endParaRP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6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	Christi Blut trägt den ganzen Zorn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Gottes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  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7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.	Christi Blut ist ein redendes Blut </a:t>
            </a:r>
          </a:p>
        </p:txBody>
      </p:sp>
    </p:spTree>
    <p:extLst>
      <p:ext uri="{BB962C8B-B14F-4D97-AF65-F5344CB8AC3E}">
        <p14:creationId xmlns:p14="http://schemas.microsoft.com/office/powerpoint/2010/main" val="268503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2418531" y="339502"/>
            <a:ext cx="430693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de-DE" altLang="de-DE" sz="3200" b="1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Das Passahfest</a:t>
            </a:r>
            <a: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/>
            </a:r>
            <a:b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</a:br>
            <a:r>
              <a:rPr lang="de-DE" altLang="de-DE" sz="2000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>2</a:t>
            </a:r>
            <a:r>
              <a:rPr lang="de-DE" altLang="de-DE" sz="2000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. Mose 12,3-28</a:t>
            </a:r>
            <a:endParaRPr lang="de-DE" altLang="de-DE" sz="2000" dirty="0">
              <a:solidFill>
                <a:schemeClr val="bg1"/>
              </a:solidFill>
              <a:latin typeface="Benelux" charset="0"/>
              <a:ea typeface="Microsoft YaHei" charset="-122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042120" y="1347614"/>
            <a:ext cx="2665784" cy="34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 marL="608013" indent="-608013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marL="342900" indent="-342900">
              <a:lnSpc>
                <a:spcPct val="92000"/>
              </a:lnSpc>
              <a:spcAft>
                <a:spcPts val="1425"/>
              </a:spcAft>
              <a:buClr>
                <a:srgbClr val="FFFF00"/>
              </a:buClr>
              <a:buFont typeface="+mj-lt"/>
              <a:buAutoNum type="arabicPeriod" startAt="2"/>
            </a:pPr>
            <a:r>
              <a:rPr lang="de-DE" altLang="de-DE" b="1" dirty="0" smtClean="0">
                <a:solidFill>
                  <a:srgbClr val="FFFF00"/>
                </a:solidFill>
                <a:latin typeface="Benelux" charset="0"/>
                <a:ea typeface="Microsoft YaHei" charset="-122"/>
              </a:rPr>
              <a:t>Die Anwendung (1)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385646" y="1851670"/>
            <a:ext cx="685876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latin typeface="Benelux" panose="00000400000000000000" pitchFamily="2" charset="0"/>
              </a:rPr>
              <a:t>Das Lamm musste gebraten und ganz gegessen werden:</a:t>
            </a:r>
          </a:p>
          <a:p>
            <a:pPr marL="342900" indent="-342900">
              <a:buFont typeface="+mj-lt"/>
              <a:buAutoNum type="arabicPeriod"/>
            </a:pP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Das Lamm musste an einem hölzernen Spieß (Kreuzform) gebraten werden</a:t>
            </a:r>
          </a:p>
          <a:p>
            <a:pPr marL="342900" indent="-342900">
              <a:buFont typeface="+mj-lt"/>
              <a:buAutoNum type="arabicPeriod"/>
            </a:pP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Das Lamm musste in der </a:t>
            </a:r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H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itze des Feuers gebraten werden</a:t>
            </a:r>
          </a:p>
          <a:p>
            <a:pPr marL="342900" indent="-342900">
              <a:buFont typeface="+mj-lt"/>
              <a:buAutoNum type="arabicPeriod"/>
            </a:pP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Das Lamm musste gegessen werden</a:t>
            </a:r>
          </a:p>
          <a:p>
            <a:pPr marL="342900" indent="-342900">
              <a:buFont typeface="+mj-lt"/>
              <a:buAutoNum type="arabicPeriod"/>
            </a:pP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Das Lamm durfte nicht roh gegessen werden</a:t>
            </a:r>
          </a:p>
          <a:p>
            <a:pPr marL="342900" indent="-342900">
              <a:buFont typeface="+mj-lt"/>
              <a:buAutoNum type="arabicPeriod"/>
            </a:pP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Das Lamm musste mit ungesäuertem Brot und bitteren</a:t>
            </a:r>
          </a:p>
          <a:p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  Kräutern gegessen werden </a:t>
            </a:r>
          </a:p>
        </p:txBody>
      </p:sp>
    </p:spTree>
    <p:extLst>
      <p:ext uri="{BB962C8B-B14F-4D97-AF65-F5344CB8AC3E}">
        <p14:creationId xmlns:p14="http://schemas.microsoft.com/office/powerpoint/2010/main" val="408576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2418531" y="339502"/>
            <a:ext cx="430693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de-DE" altLang="de-DE" sz="3200" b="1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Das Passahfest</a:t>
            </a:r>
            <a: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/>
            </a:r>
            <a:b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</a:br>
            <a:r>
              <a:rPr lang="de-DE" altLang="de-DE" sz="2000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>2</a:t>
            </a:r>
            <a:r>
              <a:rPr lang="de-DE" altLang="de-DE" sz="2000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. Mose 12,3-28</a:t>
            </a:r>
            <a:endParaRPr lang="de-DE" altLang="de-DE" sz="2000" dirty="0">
              <a:solidFill>
                <a:schemeClr val="bg1"/>
              </a:solidFill>
              <a:latin typeface="Benelux" charset="0"/>
              <a:ea typeface="Microsoft YaHei" charset="-122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042120" y="1347614"/>
            <a:ext cx="2665784" cy="34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160" tIns="46080" rIns="92160" bIns="46080"/>
          <a:lstStyle>
            <a:lvl1pPr marL="608013" indent="-608013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marL="342900" indent="-342900">
              <a:lnSpc>
                <a:spcPct val="92000"/>
              </a:lnSpc>
              <a:spcAft>
                <a:spcPts val="1425"/>
              </a:spcAft>
              <a:buClr>
                <a:srgbClr val="FFFF00"/>
              </a:buClr>
              <a:buFont typeface="+mj-lt"/>
              <a:buAutoNum type="arabicPeriod" startAt="2"/>
            </a:pPr>
            <a:r>
              <a:rPr lang="de-DE" altLang="de-DE" b="1" dirty="0" smtClean="0">
                <a:solidFill>
                  <a:srgbClr val="FFFF00"/>
                </a:solidFill>
                <a:latin typeface="Benelux" charset="0"/>
                <a:ea typeface="Microsoft YaHei" charset="-122"/>
              </a:rPr>
              <a:t>Die Anwendung (2)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385646" y="1851670"/>
            <a:ext cx="70747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  <a:latin typeface="Benelux" panose="00000400000000000000" pitchFamily="2" charset="0"/>
              </a:rPr>
              <a:t>Das Lamm musste gebraten und ganz gegessen werden: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Das Lamm musste ganz gegessen werden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Das Lamm war das Einzige, was an dem Abend gegessen werden durfte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Das Lamm musste eilend gegessen werden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Das Lamm durfte von keinem Unreinen oder </a:t>
            </a:r>
            <a:r>
              <a:rPr lang="de-DE" b="1" dirty="0" err="1" smtClean="0">
                <a:solidFill>
                  <a:schemeClr val="bg1"/>
                </a:solidFill>
                <a:latin typeface="Benelux" panose="00000400000000000000" pitchFamily="2" charset="0"/>
              </a:rPr>
              <a:t>Unbeschnittenen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gegessen werden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de-DE" b="1" dirty="0">
                <a:solidFill>
                  <a:schemeClr val="bg1"/>
                </a:solidFill>
                <a:latin typeface="Benelux" panose="00000400000000000000" pitchFamily="2" charset="0"/>
              </a:rPr>
              <a:t> </a:t>
            </a: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Das Lamm musste reisefertig gegessen werden</a:t>
            </a:r>
          </a:p>
          <a:p>
            <a:pPr marL="342900" indent="-342900">
              <a:buFont typeface="+mj-lt"/>
              <a:buAutoNum type="arabicPeriod" startAt="6"/>
            </a:pPr>
            <a:r>
              <a:rPr lang="de-DE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  Das Lamm musste lobend gegessen werden </a:t>
            </a:r>
          </a:p>
        </p:txBody>
      </p:sp>
    </p:spTree>
    <p:extLst>
      <p:ext uri="{BB962C8B-B14F-4D97-AF65-F5344CB8AC3E}">
        <p14:creationId xmlns:p14="http://schemas.microsoft.com/office/powerpoint/2010/main" val="14461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 txBox="1">
            <a:spLocks noChangeArrowheads="1"/>
          </p:cNvSpPr>
          <p:nvPr/>
        </p:nvSpPr>
        <p:spPr bwMode="auto">
          <a:xfrm>
            <a:off x="2418531" y="339502"/>
            <a:ext cx="430693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1pPr>
            <a:lvl2pPr marL="742950" indent="-28575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2pPr>
            <a:lvl3pPr marL="11430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3pPr>
            <a:lvl4pPr marL="16002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4pPr>
            <a:lvl5pPr marL="2057400" indent="-2286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Calibri" pitchFamily="32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de-DE" altLang="de-DE" sz="3200" b="1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Das Passahfest</a:t>
            </a:r>
            <a: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/>
            </a:r>
            <a:br>
              <a:rPr lang="de-DE" altLang="de-DE" sz="3600" b="1" dirty="0">
                <a:solidFill>
                  <a:schemeClr val="bg1"/>
                </a:solidFill>
                <a:latin typeface="Benelux" charset="0"/>
                <a:ea typeface="Microsoft YaHei" charset="-122"/>
              </a:rPr>
            </a:br>
            <a:r>
              <a:rPr lang="de-DE" altLang="de-DE" sz="2000" dirty="0">
                <a:solidFill>
                  <a:schemeClr val="bg1"/>
                </a:solidFill>
                <a:latin typeface="Benelux" charset="0"/>
                <a:ea typeface="Microsoft YaHei" charset="-122"/>
              </a:rPr>
              <a:t>2</a:t>
            </a:r>
            <a:r>
              <a:rPr lang="de-DE" altLang="de-DE" sz="2000" dirty="0" smtClean="0">
                <a:solidFill>
                  <a:schemeClr val="bg1"/>
                </a:solidFill>
                <a:latin typeface="Benelux" charset="0"/>
                <a:ea typeface="Microsoft YaHei" charset="-122"/>
              </a:rPr>
              <a:t>. Mose 12,3-28</a:t>
            </a:r>
            <a:endParaRPr lang="de-DE" altLang="de-DE" sz="2000" dirty="0">
              <a:solidFill>
                <a:schemeClr val="bg1"/>
              </a:solidFill>
              <a:latin typeface="Benelux" charset="0"/>
              <a:ea typeface="Microsoft YaHei" charset="-122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95536" y="3862170"/>
            <a:ext cx="17281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chemeClr val="bg1"/>
                </a:solidFill>
              </a:rPr>
              <a:t>https://stock.adobe.com/de/search?k=l%C3%A4mmlein&amp;asset_id=197109164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1133" y="1851670"/>
            <a:ext cx="3901734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287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Larissa">
  <a:themeElements>
    <a:clrScheme name="Benutzerdefiniert 17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470</Words>
  <Application>Microsoft Office PowerPoint</Application>
  <PresentationFormat>Bildschirmpräsentation (16:9)</PresentationFormat>
  <Paragraphs>88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9" baseType="lpstr">
      <vt:lpstr>Microsoft YaHei</vt:lpstr>
      <vt:lpstr>Arial</vt:lpstr>
      <vt:lpstr>Benelux</vt:lpstr>
      <vt:lpstr>BeneluxHeavy</vt:lpstr>
      <vt:lpstr>Calibri</vt:lpstr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Herzlich Willkommen zum Gottesdienst</dc:title>
  <dc:creator>Alexandra Sakulowski</dc:creator>
  <cp:lastModifiedBy>Microsoft-Konto</cp:lastModifiedBy>
  <cp:revision>78</cp:revision>
  <dcterms:created xsi:type="dcterms:W3CDTF">2020-10-11T13:50:12Z</dcterms:created>
  <dcterms:modified xsi:type="dcterms:W3CDTF">2025-01-19T16:26:07Z</dcterms:modified>
</cp:coreProperties>
</file>