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4" d="100"/>
          <a:sy n="144" d="100"/>
        </p:scale>
        <p:origin x="-9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A371B7B-6DB9-4E5D-BF51-0EB3802F8E75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07B13AC-7EAB-46D4-80BD-B6C2C9D465FC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6FD069B-50F6-482D-925D-E0C690F7F5FE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5C1635A-9358-4BB3-9E41-9535035E2BBE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91FDC86-7DE5-41CF-8829-882622D261B8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3F4BF50-573C-4A42-8A43-E481E11CC7EB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871EA09-D83D-476F-8BB6-E84089FDAA6E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7C88ECF-B10E-4B4F-8997-638515FAE991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85800" y="748800"/>
            <a:ext cx="7770600" cy="497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D04A273-D601-45C9-A31F-A72BE38BF3BD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2EEF951-8204-4E43-90AF-C29081C71AC6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F7FDE66-CF44-4073-A59B-B037D0D3E9A3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GB" sz="2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GB" sz="32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D6A58B6-5B8A-4DEA-AFBF-865B37182BA9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">
              <a:srgbClr val="FF33CC">
                <a:lumMod val="71000"/>
              </a:srgbClr>
            </a:gs>
            <a:gs pos="18000">
              <a:srgbClr val="00CCCC"/>
            </a:gs>
            <a:gs pos="43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"/>
          <p:cNvGrpSpPr/>
          <p:nvPr/>
        </p:nvGrpSpPr>
        <p:grpSpPr>
          <a:xfrm>
            <a:off x="0" y="0"/>
            <a:ext cx="8476920" cy="4628880"/>
            <a:chOff x="0" y="0"/>
            <a:chExt cx="8476920" cy="4628880"/>
          </a:xfrm>
        </p:grpSpPr>
        <p:sp>
          <p:nvSpPr>
            <p:cNvPr id="10" name="Freeform 2"/>
            <p:cNvSpPr/>
            <p:nvPr/>
          </p:nvSpPr>
          <p:spPr>
            <a:xfrm>
              <a:off x="0" y="0"/>
              <a:ext cx="6130440" cy="4628880"/>
            </a:xfr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2400" b="0" strike="noStrike" spc="-1">
                <a:solidFill>
                  <a:srgbClr val="FFFFFF"/>
                </a:solidFill>
                <a:latin typeface="Times New Roman"/>
                <a:ea typeface="Lucida Sans Unicode"/>
              </a:endParaRPr>
            </a:p>
          </p:txBody>
        </p:sp>
        <p:sp>
          <p:nvSpPr>
            <p:cNvPr id="2" name="Freeform 3"/>
            <p:cNvSpPr/>
            <p:nvPr/>
          </p:nvSpPr>
          <p:spPr>
            <a:xfrm>
              <a:off x="1365120" y="0"/>
              <a:ext cx="5385960" cy="3835800"/>
            </a:xfr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2400" b="0" strike="noStrike" spc="-1">
                <a:solidFill>
                  <a:srgbClr val="FFFFFF"/>
                </a:solidFill>
                <a:latin typeface="Times New Roman"/>
                <a:ea typeface="Lucida Sans Unicode"/>
              </a:endParaRPr>
            </a:p>
          </p:txBody>
        </p:sp>
        <p:sp>
          <p:nvSpPr>
            <p:cNvPr id="3" name="Freeform 4"/>
            <p:cNvSpPr/>
            <p:nvPr/>
          </p:nvSpPr>
          <p:spPr>
            <a:xfrm>
              <a:off x="3471840" y="0"/>
              <a:ext cx="4536720" cy="3041640"/>
            </a:xfr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2400" b="0" strike="noStrike" spc="-1">
                <a:solidFill>
                  <a:srgbClr val="FFFFFF"/>
                </a:solidFill>
                <a:latin typeface="Times New Roman"/>
                <a:ea typeface="Lucida Sans Unicode"/>
              </a:endParaRPr>
            </a:p>
          </p:txBody>
        </p:sp>
        <p:sp>
          <p:nvSpPr>
            <p:cNvPr id="4" name="Freeform 5"/>
            <p:cNvSpPr/>
            <p:nvPr/>
          </p:nvSpPr>
          <p:spPr>
            <a:xfrm>
              <a:off x="4849920" y="0"/>
              <a:ext cx="3627000" cy="2523600"/>
            </a:xfrm>
            <a:solidFill>
              <a:srgbClr val="0066FF">
                <a:alpha val="5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2400" b="0" strike="noStrike" spc="-1">
                <a:solidFill>
                  <a:srgbClr val="FFFFFF"/>
                </a:solidFill>
                <a:latin typeface="Times New Roman"/>
                <a:ea typeface="Lucida Sans Unicode"/>
              </a:endParaRPr>
            </a:p>
          </p:txBody>
        </p:sp>
      </p:grp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748800"/>
            <a:ext cx="7770600" cy="107352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de-DE" sz="4400" b="0" strike="noStrike" spc="-1">
                <a:solidFill>
                  <a:srgbClr val="FFFF00"/>
                </a:solidFill>
                <a:latin typeface="Times New Roman"/>
                <a:ea typeface="Lucida Sans Unicode"/>
              </a:rPr>
              <a:t>Titelmasterformat durch Klicken bearbeiten</a:t>
            </a:r>
            <a:endParaRPr lang="en-GB" sz="44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685800" y="4686480"/>
            <a:ext cx="1902960" cy="341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FFFFFF"/>
                </a:solidFill>
                <a:latin typeface="Times New Roman"/>
              </a:rPr>
              <a:t>&lt;Datum/Uhrzeit&gt;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ftr" idx="2"/>
          </p:nvPr>
        </p:nvSpPr>
        <p:spPr>
          <a:xfrm>
            <a:off x="3124080" y="4686480"/>
            <a:ext cx="2893680" cy="341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Autofit/>
          </a:bodyPr>
          <a:lstStyle>
            <a:lvl1pPr indent="0" algn="ctr">
              <a:buNone/>
              <a:defRPr lang="de-DE" sz="1400" b="0" strike="noStrike" spc="-1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de-DE" sz="1400" b="0" strike="noStrike" spc="-1">
                <a:solidFill>
                  <a:srgbClr val="FFFFFF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sldNum" idx="3"/>
          </p:nvPr>
        </p:nvSpPr>
        <p:spPr>
          <a:xfrm>
            <a:off x="6553080" y="4686480"/>
            <a:ext cx="1902960" cy="341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t">
            <a:noAutofit/>
          </a:bodyPr>
          <a:lstStyle>
            <a:lvl1pPr indent="0" algn="r">
              <a:lnSpc>
                <a:spcPct val="100000"/>
              </a:lnSpc>
              <a:spcBef>
                <a:spcPts val="876"/>
              </a:spcBef>
              <a:buNone/>
              <a:tabLst>
                <a:tab pos="723960" algn="l"/>
                <a:tab pos="1447920" algn="l"/>
              </a:tabLst>
              <a:defRPr lang="de-DE" sz="1400" b="0" strike="noStrike" spc="-1">
                <a:solidFill>
                  <a:srgbClr val="FFFFFF"/>
                </a:solidFill>
                <a:latin typeface="Times New Roman"/>
                <a:ea typeface="Lucida Sans Unicode"/>
              </a:defRPr>
            </a:lvl1pPr>
          </a:lstStyle>
          <a:p>
            <a:pPr indent="0" algn="r">
              <a:lnSpc>
                <a:spcPct val="100000"/>
              </a:lnSpc>
              <a:spcBef>
                <a:spcPts val="876"/>
              </a:spcBef>
              <a:buNone/>
              <a:tabLst>
                <a:tab pos="723960" algn="l"/>
                <a:tab pos="1447920" algn="l"/>
              </a:tabLst>
            </a:pPr>
            <a:fld id="{14D0A18E-791B-4AF3-8811-2EEC319CF54E}" type="slidenum">
              <a:rPr lang="de-DE" sz="1400" b="0" strike="noStrike" spc="-1">
                <a:solidFill>
                  <a:srgbClr val="FFFFFF"/>
                </a:solidFill>
                <a:latin typeface="Times New Roman"/>
                <a:ea typeface="Lucida Sans Unicode"/>
              </a:rPr>
              <a:t>‹Nr.›</a:t>
            </a:fld>
            <a:endParaRPr lang="de-DE" sz="1400" b="0" strike="noStrike" spc="-1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32300" y="555526"/>
            <a:ext cx="8279400" cy="108012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800" b="1" spc="-1" dirty="0" err="1" smtClean="0">
                <a:solidFill>
                  <a:srgbClr val="FF0000"/>
                </a:solidFill>
                <a:latin typeface="Benelux"/>
              </a:rPr>
              <a:t>Isaschar</a:t>
            </a:r>
            <a:r>
              <a:rPr lang="de-DE" sz="2800" b="1" spc="-1" dirty="0" smtClean="0">
                <a:solidFill>
                  <a:srgbClr val="FF0000"/>
                </a:solidFill>
                <a:latin typeface="Benelux"/>
              </a:rPr>
              <a:t>:</a:t>
            </a:r>
            <a:r>
              <a:rPr lang="de-DE" sz="2800" b="1" spc="-1" dirty="0">
                <a:solidFill>
                  <a:srgbClr val="FF0000"/>
                </a:solidFill>
                <a:latin typeface="Benelux"/>
              </a:rPr>
              <a:t> </a:t>
            </a:r>
            <a:r>
              <a:rPr lang="de-DE" sz="2800" b="1" spc="-1" dirty="0" smtClean="0">
                <a:solidFill>
                  <a:srgbClr val="FF0000"/>
                </a:solidFill>
                <a:latin typeface="Benelux"/>
              </a:rPr>
              <a:t>Die Metamorphose eines Esels</a:t>
            </a:r>
            <a:r>
              <a:rPr lang="de-DE" sz="2800" dirty="0">
                <a:solidFill>
                  <a:srgbClr val="FF0000"/>
                </a:solidFill>
                <a:latin typeface="Benelux"/>
              </a:rPr>
              <a:t/>
            </a:r>
            <a:br>
              <a:rPr lang="de-DE" sz="2800" dirty="0">
                <a:solidFill>
                  <a:srgbClr val="FF0000"/>
                </a:solidFill>
                <a:latin typeface="Benelux"/>
              </a:rPr>
            </a:br>
            <a:r>
              <a:rPr dirty="0"/>
              <a:t/>
            </a:r>
            <a:br>
              <a:rPr dirty="0"/>
            </a:br>
            <a:r>
              <a:rPr lang="de-DE" b="1" dirty="0" smtClean="0">
                <a:solidFill>
                  <a:srgbClr val="FFFF00"/>
                </a:solidFill>
                <a:latin typeface="Benelux" pitchFamily="2" charset="0"/>
              </a:rPr>
              <a:t>1. Mose 49,14.15</a:t>
            </a:r>
            <a:endParaRPr lang="en-GB" b="1" strike="noStrike" spc="-1" dirty="0">
              <a:solidFill>
                <a:srgbClr val="FFFF00"/>
              </a:solidFill>
              <a:latin typeface="Benelux" pitchFamily="2" charset="0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1367644" y="2139702"/>
            <a:ext cx="6408712" cy="2232248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rtl="0"/>
            <a:r>
              <a:rPr lang="de-DE" sz="2000" b="1" spc="-1" dirty="0" smtClean="0">
                <a:solidFill>
                  <a:srgbClr val="FFFF00"/>
                </a:solidFill>
                <a:latin typeface="Benelux"/>
              </a:rPr>
              <a:t>1.</a:t>
            </a:r>
            <a:r>
              <a:rPr lang="de-DE" sz="2000" spc="-1" dirty="0">
                <a:solidFill>
                  <a:srgbClr val="FFFF00"/>
                </a:solidFill>
                <a:latin typeface="Benelux"/>
              </a:rPr>
              <a:t>	</a:t>
            </a:r>
            <a:r>
              <a:rPr lang="de-DE" sz="2000" b="1" dirty="0" smtClean="0">
                <a:solidFill>
                  <a:srgbClr val="FFFF00"/>
                </a:solidFill>
              </a:rPr>
              <a:t>Der </a:t>
            </a:r>
            <a:r>
              <a:rPr lang="de-DE" sz="2000" b="1" dirty="0">
                <a:solidFill>
                  <a:srgbClr val="FFFF00"/>
                </a:solidFill>
              </a:rPr>
              <a:t>Esel, der steht voll im Saft,</a:t>
            </a:r>
            <a:endParaRPr lang="de-DE" sz="2000" dirty="0" smtClean="0">
              <a:solidFill>
                <a:srgbClr val="FFFF00"/>
              </a:solidFill>
              <a:effectLst/>
            </a:endParaRPr>
          </a:p>
          <a:p>
            <a:pPr rtl="0"/>
            <a:r>
              <a:rPr lang="de-DE" sz="2000" b="1" dirty="0" smtClean="0">
                <a:solidFill>
                  <a:srgbClr val="FFFF00"/>
                </a:solidFill>
              </a:rPr>
              <a:t>	doch </a:t>
            </a:r>
            <a:r>
              <a:rPr lang="de-DE" sz="2000" b="1" dirty="0">
                <a:solidFill>
                  <a:srgbClr val="FFFF00"/>
                </a:solidFill>
              </a:rPr>
              <a:t>wohin mit seiner Kraft</a:t>
            </a:r>
            <a:r>
              <a:rPr lang="de-DE" sz="2000" b="1" dirty="0" smtClean="0">
                <a:solidFill>
                  <a:srgbClr val="FFFF00"/>
                </a:solidFill>
              </a:rPr>
              <a:t>?</a:t>
            </a:r>
          </a:p>
          <a:p>
            <a:pPr rtl="0"/>
            <a:r>
              <a:rPr lang="de-DE" sz="2000" b="1" i="0" dirty="0" smtClean="0">
                <a:solidFill>
                  <a:srgbClr val="FFFF00"/>
                </a:solidFill>
                <a:effectLst/>
              </a:rPr>
              <a:t>2.	</a:t>
            </a:r>
            <a:r>
              <a:rPr lang="de-DE" sz="2000" b="1" dirty="0">
                <a:solidFill>
                  <a:srgbClr val="FFFF00"/>
                </a:solidFill>
              </a:rPr>
              <a:t>Der Esel, ach was macht er nur,</a:t>
            </a:r>
            <a:endParaRPr lang="de-DE" sz="2000" dirty="0" smtClean="0">
              <a:solidFill>
                <a:srgbClr val="FFFF00"/>
              </a:solidFill>
              <a:effectLst/>
            </a:endParaRPr>
          </a:p>
          <a:p>
            <a:pPr rtl="0"/>
            <a:r>
              <a:rPr lang="de-DE" sz="2000" b="1" dirty="0" smtClean="0">
                <a:solidFill>
                  <a:srgbClr val="FFFF00"/>
                </a:solidFill>
              </a:rPr>
              <a:t>	er </a:t>
            </a:r>
            <a:r>
              <a:rPr lang="de-DE" sz="2000" b="1" dirty="0">
                <a:solidFill>
                  <a:srgbClr val="FFFF00"/>
                </a:solidFill>
              </a:rPr>
              <a:t>ist mal knochig und auch mal stur</a:t>
            </a:r>
            <a:r>
              <a:rPr lang="de-DE" sz="2000" b="1" dirty="0" smtClean="0">
                <a:solidFill>
                  <a:srgbClr val="FFFF00"/>
                </a:solidFill>
              </a:rPr>
              <a:t>.</a:t>
            </a:r>
          </a:p>
          <a:p>
            <a:pPr rtl="0"/>
            <a:r>
              <a:rPr lang="de-DE" sz="2000" b="1" dirty="0" smtClean="0">
                <a:solidFill>
                  <a:srgbClr val="FFFF00"/>
                </a:solidFill>
                <a:effectLst/>
              </a:rPr>
              <a:t>3.	</a:t>
            </a:r>
            <a:r>
              <a:rPr lang="de-DE" sz="2000" b="1" dirty="0">
                <a:solidFill>
                  <a:srgbClr val="FFFF00"/>
                </a:solidFill>
              </a:rPr>
              <a:t>Der Esel denkt: „Ich bin famos!</a:t>
            </a:r>
            <a:endParaRPr lang="de-DE" sz="2000" i="0" dirty="0" smtClean="0">
              <a:solidFill>
                <a:srgbClr val="FFFF00"/>
              </a:solidFill>
              <a:effectLst/>
            </a:endParaRPr>
          </a:p>
          <a:p>
            <a:pPr rtl="0"/>
            <a:r>
              <a:rPr lang="de-DE" sz="2000" b="1" dirty="0" smtClean="0">
                <a:solidFill>
                  <a:srgbClr val="FFFF00"/>
                </a:solidFill>
              </a:rPr>
              <a:t>	Doch</a:t>
            </a:r>
            <a:r>
              <a:rPr lang="de-DE" sz="2000" b="1" dirty="0">
                <a:solidFill>
                  <a:srgbClr val="FFFF00"/>
                </a:solidFill>
              </a:rPr>
              <a:t>, wo </a:t>
            </a:r>
            <a:r>
              <a:rPr lang="de-DE" sz="2000" b="1" dirty="0" err="1">
                <a:solidFill>
                  <a:srgbClr val="FFFF00"/>
                </a:solidFill>
              </a:rPr>
              <a:t>werd</a:t>
            </a:r>
            <a:r>
              <a:rPr lang="de-DE" sz="2000" b="1" dirty="0">
                <a:solidFill>
                  <a:srgbClr val="FFFF00"/>
                </a:solidFill>
              </a:rPr>
              <a:t> ich meine Last nur los?“</a:t>
            </a:r>
            <a:endParaRPr lang="de-DE" sz="2000" dirty="0" smtClean="0">
              <a:solidFill>
                <a:srgbClr val="FFFF00"/>
              </a:solidFill>
              <a:effectLst/>
            </a:endParaRPr>
          </a:p>
          <a:p>
            <a:pPr rtl="0"/>
            <a:endParaRPr lang="de-DE" sz="2000" dirty="0" smtClean="0">
              <a:solidFill>
                <a:srgbClr val="FFFF00"/>
              </a:solidFill>
              <a:effectLst/>
            </a:endParaRPr>
          </a:p>
          <a:p>
            <a:pPr rtl="0"/>
            <a:endParaRPr lang="de-DE" sz="2000" i="0" dirty="0" smtClean="0">
              <a:solidFill>
                <a:srgbClr val="FFFF00"/>
              </a:solidFill>
              <a:effectLst/>
            </a:endParaRPr>
          </a:p>
          <a:p>
            <a:pPr marL="608040" indent="-608040">
              <a:lnSpc>
                <a:spcPct val="100000"/>
              </a:lnSpc>
              <a:spcBef>
                <a:spcPts val="799"/>
              </a:spcBef>
              <a:buClr>
                <a:srgbClr val="FFFF00"/>
              </a:buClr>
              <a:buFont typeface="Times New Roman"/>
              <a:buAutoNum type="arabicPeriod"/>
              <a:tabLst>
                <a:tab pos="608040" algn="l"/>
                <a:tab pos="1522440" algn="l"/>
                <a:tab pos="2436840" algn="l"/>
                <a:tab pos="3351240" algn="l"/>
                <a:tab pos="4265640" algn="l"/>
                <a:tab pos="5180040" algn="l"/>
                <a:tab pos="6094440" algn="l"/>
                <a:tab pos="7008840" algn="l"/>
                <a:tab pos="7923240" algn="l"/>
                <a:tab pos="8837640" algn="l"/>
                <a:tab pos="9752040" algn="l"/>
                <a:tab pos="10666440" algn="l"/>
              </a:tabLst>
            </a:pPr>
            <a:endParaRPr lang="de-DE" sz="32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buClr>
                <a:srgbClr val="FFFF00"/>
              </a:buClr>
              <a:tabLst>
                <a:tab pos="608040" algn="l"/>
                <a:tab pos="1522440" algn="l"/>
                <a:tab pos="2436840" algn="l"/>
                <a:tab pos="3351240" algn="l"/>
                <a:tab pos="4265640" algn="l"/>
                <a:tab pos="5180040" algn="l"/>
                <a:tab pos="6094440" algn="l"/>
                <a:tab pos="7008840" algn="l"/>
                <a:tab pos="7923240" algn="l"/>
                <a:tab pos="8837640" algn="l"/>
                <a:tab pos="9752040" algn="l"/>
                <a:tab pos="10666440" algn="l"/>
              </a:tabLst>
            </a:pPr>
            <a:endParaRPr lang="de-DE" sz="3200" b="0" strike="noStrike" spc="-1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1" dur="75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6" dur="75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1" dur="75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6" dur="75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1" dur="75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6" dur="75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</Words>
  <Application>Microsoft Office PowerPoint</Application>
  <PresentationFormat>Bildschirmpräsentation (16:9)</PresentationFormat>
  <Paragraphs>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1_Standarddesign</vt:lpstr>
      <vt:lpstr>Isaschar: Die Metamorphose eines Esels  1. Mose 49,14.15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„Es steht geschrieben!“  Mt. 4,4</dc:title>
  <dc:creator>tkarker</dc:creator>
  <cp:lastModifiedBy>Thomas Karker</cp:lastModifiedBy>
  <cp:revision>14</cp:revision>
  <cp:lastPrinted>1601-01-01T00:00:00Z</cp:lastPrinted>
  <dcterms:created xsi:type="dcterms:W3CDTF">2011-02-08T16:30:20Z</dcterms:created>
  <dcterms:modified xsi:type="dcterms:W3CDTF">2024-10-22T08:11:00Z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Bildschirmpräsentation (16:9)</vt:lpwstr>
  </property>
  <property fmtid="{D5CDD505-2E9C-101B-9397-08002B2CF9AE}" pid="4" name="Slides">
    <vt:i4>1</vt:i4>
  </property>
</Properties>
</file>