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78" r:id="rId2"/>
    <p:sldId id="379" r:id="rId3"/>
    <p:sldId id="380" r:id="rId4"/>
    <p:sldId id="371" r:id="rId5"/>
    <p:sldId id="374" r:id="rId6"/>
    <p:sldId id="372" r:id="rId7"/>
    <p:sldId id="375" r:id="rId8"/>
    <p:sldId id="376" r:id="rId9"/>
    <p:sldId id="377" r:id="rId10"/>
    <p:sldId id="373" r:id="rId11"/>
    <p:sldId id="370" r:id="rId12"/>
  </p:sldIdLst>
  <p:sldSz cx="9144000" cy="5143500" type="screen16x9"/>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x" initials="A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FF154"/>
    <a:srgbClr val="73033B"/>
    <a:srgbClr val="760000"/>
    <a:srgbClr val="F1D893"/>
    <a:srgbClr val="E9C3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76" autoAdjust="0"/>
    <p:restoredTop sz="89886" autoAdjust="0"/>
  </p:normalViewPr>
  <p:slideViewPr>
    <p:cSldViewPr>
      <p:cViewPr varScale="1">
        <p:scale>
          <a:sx n="121" d="100"/>
          <a:sy n="121" d="100"/>
        </p:scale>
        <p:origin x="-96" y="-34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567002-1C84-43B0-A4DD-BD8A78D4EE4E}" type="datetimeFigureOut">
              <a:rPr lang="de-DE" smtClean="0"/>
              <a:t>25.10.2025</a:t>
            </a:fld>
            <a:endParaRPr lang="de-DE"/>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EA2C08-4B2D-43D8-B10F-CF04D513C2B1}" type="slidenum">
              <a:rPr lang="de-DE" smtClean="0"/>
              <a:t>‹Nr.›</a:t>
            </a:fld>
            <a:endParaRPr lang="de-DE"/>
          </a:p>
        </p:txBody>
      </p:sp>
    </p:spTree>
    <p:extLst>
      <p:ext uri="{BB962C8B-B14F-4D97-AF65-F5344CB8AC3E}">
        <p14:creationId xmlns:p14="http://schemas.microsoft.com/office/powerpoint/2010/main" val="4090910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97819"/>
            <a:ext cx="7772400" cy="1102519"/>
          </a:xfrm>
        </p:spPr>
        <p:txBody>
          <a:bodyPr/>
          <a:lstStyle/>
          <a:p>
            <a:r>
              <a:rPr lang="de-DE"/>
              <a:t>Titelmasterformat durch Klicken bearbeiten</a:t>
            </a:r>
          </a:p>
        </p:txBody>
      </p:sp>
      <p:sp>
        <p:nvSpPr>
          <p:cNvPr id="3" name="Untertitel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92758706-D32B-4A69-9F98-9FC67BBCB9AB}" type="datetimeFigureOut">
              <a:rPr lang="de-DE" smtClean="0"/>
              <a:t>25.10.2025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24977238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2758706-D32B-4A69-9F98-9FC67BBCB9AB}" type="datetimeFigureOut">
              <a:rPr lang="de-DE" smtClean="0"/>
              <a:t>25.10.2025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3301306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05979"/>
            <a:ext cx="2057400" cy="4388644"/>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05979"/>
            <a:ext cx="6019800" cy="43886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92758706-D32B-4A69-9F98-9FC67BBCB9AB}" type="datetimeFigureOut">
              <a:rPr lang="de-DE" smtClean="0"/>
              <a:t>25.10.2025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1372884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noAutofit/>
          </a:bodyPr>
          <a:lstStyle>
            <a:lvl1pPr>
              <a:defRPr sz="3600">
                <a:solidFill>
                  <a:schemeClr val="bg1"/>
                </a:solidFill>
              </a:defRPr>
            </a:lvl1pPr>
          </a:lstStyle>
          <a:p>
            <a:r>
              <a:rPr lang="de-DE" dirty="0"/>
              <a:t>Titelmasterformat durch Klicken bearbeiten</a:t>
            </a:r>
          </a:p>
        </p:txBody>
      </p:sp>
      <p:sp>
        <p:nvSpPr>
          <p:cNvPr id="3" name="Inhaltsplatzhalter 2"/>
          <p:cNvSpPr>
            <a:spLocks noGrp="1"/>
          </p:cNvSpPr>
          <p:nvPr>
            <p:ph idx="1"/>
          </p:nvPr>
        </p:nvSpPr>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10"/>
          </p:nvPr>
        </p:nvSpPr>
        <p:spPr/>
        <p:txBody>
          <a:bodyPr/>
          <a:lstStyle/>
          <a:p>
            <a:fld id="{92758706-D32B-4A69-9F98-9FC67BBCB9AB}" type="datetimeFigureOut">
              <a:rPr lang="de-DE" smtClean="0"/>
              <a:t>25.10.2025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3464970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305176"/>
            <a:ext cx="7772400" cy="1021556"/>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92758706-D32B-4A69-9F98-9FC67BBCB9AB}" type="datetimeFigureOut">
              <a:rPr lang="de-DE" smtClean="0"/>
              <a:t>25.10.2025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1845044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92758706-D32B-4A69-9F98-9FC67BBCB9AB}" type="datetimeFigureOut">
              <a:rPr lang="de-DE" smtClean="0"/>
              <a:t>25.10.2025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2799532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92758706-D32B-4A69-9F98-9FC67BBCB9AB}" type="datetimeFigureOut">
              <a:rPr lang="de-DE" smtClean="0"/>
              <a:t>25.10.2025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1277151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92758706-D32B-4A69-9F98-9FC67BBCB9AB}" type="datetimeFigureOut">
              <a:rPr lang="de-DE" smtClean="0"/>
              <a:t>25.10.2025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203667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92758706-D32B-4A69-9F98-9FC67BBCB9AB}" type="datetimeFigureOut">
              <a:rPr lang="de-DE" smtClean="0"/>
              <a:t>25.10.2025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18426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04787"/>
            <a:ext cx="3008313" cy="871538"/>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2758706-D32B-4A69-9F98-9FC67BBCB9AB}" type="datetimeFigureOut">
              <a:rPr lang="de-DE" smtClean="0"/>
              <a:t>25.10.2025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3899576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3600450"/>
            <a:ext cx="5486400" cy="425054"/>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92758706-D32B-4A69-9F98-9FC67BBCB9AB}" type="datetimeFigureOut">
              <a:rPr lang="de-DE" smtClean="0"/>
              <a:t>25.10.2025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62541858-523C-41B8-B702-1CFEF2FDDFA2}" type="slidenum">
              <a:rPr lang="de-DE" smtClean="0"/>
              <a:t>‹Nr.›</a:t>
            </a:fld>
            <a:endParaRPr lang="de-DE"/>
          </a:p>
        </p:txBody>
      </p:sp>
    </p:spTree>
    <p:extLst>
      <p:ext uri="{BB962C8B-B14F-4D97-AF65-F5344CB8AC3E}">
        <p14:creationId xmlns:p14="http://schemas.microsoft.com/office/powerpoint/2010/main" val="788981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05979"/>
            <a:ext cx="8229600" cy="857250"/>
          </a:xfrm>
          <a:prstGeom prst="rect">
            <a:avLst/>
          </a:prstGeom>
        </p:spPr>
        <p:txBody>
          <a:bodyPr vert="horz" lIns="91440" tIns="45720" rIns="91440" bIns="45720" rtlCol="0" anchor="ctr">
            <a:noAutofit/>
          </a:bodyPr>
          <a:lstStyle/>
          <a:p>
            <a:r>
              <a:rPr lang="de-DE" dirty="0"/>
              <a:t>Titelmasterformat durch Klicken bearbeiten</a:t>
            </a:r>
          </a:p>
        </p:txBody>
      </p:sp>
      <p:sp>
        <p:nvSpPr>
          <p:cNvPr id="3" name="Textplatzhalt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2758706-D32B-4A69-9F98-9FC67BBCB9AB}" type="datetimeFigureOut">
              <a:rPr lang="de-DE" smtClean="0"/>
              <a:t>25.10.2025</a:t>
            </a:fld>
            <a:endParaRPr lang="de-DE"/>
          </a:p>
        </p:txBody>
      </p:sp>
      <p:sp>
        <p:nvSpPr>
          <p:cNvPr id="5" name="Fußzeilenplatzhalt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62541858-523C-41B8-B702-1CFEF2FDDFA2}" type="slidenum">
              <a:rPr lang="de-DE" smtClean="0"/>
              <a:t>‹Nr.›</a:t>
            </a:fld>
            <a:endParaRPr lang="de-DE"/>
          </a:p>
        </p:txBody>
      </p:sp>
    </p:spTree>
    <p:extLst>
      <p:ext uri="{BB962C8B-B14F-4D97-AF65-F5344CB8AC3E}">
        <p14:creationId xmlns:p14="http://schemas.microsoft.com/office/powerpoint/2010/main" val="148408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36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800" kern="1200">
          <a:solidFill>
            <a:schemeClr val="bg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2" name="Rechteck 1"/>
          <p:cNvSpPr/>
          <p:nvPr/>
        </p:nvSpPr>
        <p:spPr>
          <a:xfrm>
            <a:off x="395536" y="3795627"/>
            <a:ext cx="2016224" cy="954107"/>
          </a:xfrm>
          <a:prstGeom prst="rect">
            <a:avLst/>
          </a:prstGeom>
        </p:spPr>
        <p:txBody>
          <a:bodyPr wrap="square">
            <a:spAutoFit/>
          </a:bodyPr>
          <a:lstStyle/>
          <a:p>
            <a:r>
              <a:rPr lang="de-DE" sz="800" dirty="0">
                <a:solidFill>
                  <a:schemeClr val="bg1"/>
                </a:solidFill>
              </a:rPr>
              <a:t>Quelle: Schnorr von Carolsfeld, Julius</a:t>
            </a:r>
            <a:br>
              <a:rPr lang="de-DE" sz="800" dirty="0">
                <a:solidFill>
                  <a:schemeClr val="bg1"/>
                </a:solidFill>
              </a:rPr>
            </a:br>
            <a:r>
              <a:rPr lang="de-DE" sz="800" dirty="0" smtClean="0">
                <a:solidFill>
                  <a:schemeClr val="bg1"/>
                </a:solidFill>
              </a:rPr>
              <a:t>1794-1874. Joseph </a:t>
            </a:r>
            <a:r>
              <a:rPr lang="de-DE" sz="800" dirty="0">
                <a:solidFill>
                  <a:schemeClr val="bg1"/>
                </a:solidFill>
              </a:rPr>
              <a:t>wird von seinen Brüdern </a:t>
            </a:r>
            <a:r>
              <a:rPr lang="de-DE" sz="800" dirty="0" smtClean="0">
                <a:solidFill>
                  <a:schemeClr val="bg1"/>
                </a:solidFill>
              </a:rPr>
              <a:t>verkauft</a:t>
            </a:r>
            <a:r>
              <a:rPr lang="de-DE" sz="800" dirty="0">
                <a:solidFill>
                  <a:schemeClr val="bg1"/>
                </a:solidFill>
              </a:rPr>
              <a:t>. 1. Mose </a:t>
            </a:r>
            <a:r>
              <a:rPr lang="de-DE" sz="800" dirty="0" smtClean="0">
                <a:solidFill>
                  <a:schemeClr val="bg1"/>
                </a:solidFill>
              </a:rPr>
              <a:t>37,28. Holzschnitt</a:t>
            </a:r>
            <a:r>
              <a:rPr lang="de-DE" sz="800" dirty="0">
                <a:solidFill>
                  <a:schemeClr val="bg1"/>
                </a:solidFill>
              </a:rPr>
              <a:t>, spätere Kolorierung.</a:t>
            </a:r>
            <a:br>
              <a:rPr lang="de-DE" sz="800" dirty="0">
                <a:solidFill>
                  <a:schemeClr val="bg1"/>
                </a:solidFill>
              </a:rPr>
            </a:br>
            <a:r>
              <a:rPr lang="de-DE" sz="800" dirty="0">
                <a:solidFill>
                  <a:schemeClr val="bg1"/>
                </a:solidFill>
              </a:rPr>
              <a:t>Aus: Die Bibel in Bildern, </a:t>
            </a:r>
            <a:r>
              <a:rPr lang="de-DE" sz="800" dirty="0" smtClean="0">
                <a:solidFill>
                  <a:schemeClr val="bg1"/>
                </a:solidFill>
              </a:rPr>
              <a:t>Leipzig (Georg </a:t>
            </a:r>
            <a:r>
              <a:rPr lang="de-DE" sz="800" dirty="0">
                <a:solidFill>
                  <a:schemeClr val="bg1"/>
                </a:solidFill>
              </a:rPr>
              <a:t>Wigand) 1860, </a:t>
            </a:r>
            <a:r>
              <a:rPr lang="de-DE" sz="800" dirty="0" smtClean="0">
                <a:solidFill>
                  <a:schemeClr val="bg1"/>
                </a:solidFill>
              </a:rPr>
              <a:t>Bl.38. Berlin</a:t>
            </a:r>
            <a:r>
              <a:rPr lang="de-DE" sz="800" dirty="0">
                <a:solidFill>
                  <a:schemeClr val="bg1"/>
                </a:solidFill>
              </a:rPr>
              <a:t>, </a:t>
            </a:r>
            <a:r>
              <a:rPr lang="de-DE" sz="800" dirty="0" err="1">
                <a:solidFill>
                  <a:schemeClr val="bg1"/>
                </a:solidFill>
              </a:rPr>
              <a:t>Slg.Archiv</a:t>
            </a:r>
            <a:r>
              <a:rPr lang="de-DE" sz="800" dirty="0">
                <a:solidFill>
                  <a:schemeClr val="bg1"/>
                </a:solidFill>
              </a:rPr>
              <a:t> </a:t>
            </a:r>
            <a:r>
              <a:rPr lang="de-DE" sz="800" dirty="0" err="1">
                <a:solidFill>
                  <a:schemeClr val="bg1"/>
                </a:solidFill>
              </a:rPr>
              <a:t>f.Kunst</a:t>
            </a:r>
            <a:r>
              <a:rPr lang="de-DE" sz="800" dirty="0">
                <a:solidFill>
                  <a:schemeClr val="bg1"/>
                </a:solidFill>
              </a:rPr>
              <a:t> &amp; Geschichte.</a:t>
            </a:r>
          </a:p>
        </p:txBody>
      </p:sp>
      <p:pic>
        <p:nvPicPr>
          <p:cNvPr id="6" name="Grafi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68924" y="1869734"/>
            <a:ext cx="3406152" cy="2880000"/>
          </a:xfrm>
          <a:prstGeom prst="rect">
            <a:avLst/>
          </a:prstGeom>
        </p:spPr>
      </p:pic>
    </p:spTree>
    <p:extLst>
      <p:ext uri="{BB962C8B-B14F-4D97-AF65-F5344CB8AC3E}">
        <p14:creationId xmlns:p14="http://schemas.microsoft.com/office/powerpoint/2010/main" val="3701357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755576" y="1707654"/>
            <a:ext cx="7704856" cy="316835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marL="180000">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führt große Not nach Ägypten</a:t>
            </a:r>
          </a:p>
          <a:p>
            <a:pPr marL="180000">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müssen harte Behandlung erfahren</a:t>
            </a:r>
          </a:p>
          <a:p>
            <a:pPr marL="360000">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werden nach ihrer Gesinnung geprüft</a:t>
            </a:r>
          </a:p>
          <a:p>
            <a:pPr marL="360000">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müssen ihre Sünde erkennen und bekennen</a:t>
            </a:r>
          </a:p>
          <a:p>
            <a:pPr marL="360000">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erfahren, dass sich Joseph hart stellt</a:t>
            </a:r>
          </a:p>
          <a:p>
            <a:pPr marL="360000">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müssen ihre eigene Gerechtigkeit aufgeben</a:t>
            </a:r>
          </a:p>
          <a:p>
            <a:pPr>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sind entsetzt bei Josephs Offenbarung</a:t>
            </a:r>
          </a:p>
          <a:p>
            <a:pPr>
              <a:lnSpc>
                <a:spcPct val="92000"/>
              </a:lnSpc>
              <a:spcAft>
                <a:spcPts val="1425"/>
              </a:spcAft>
              <a:buClr>
                <a:srgbClr val="FF0000"/>
              </a:buClr>
              <a:buFont typeface="Times New Roman" pitchFamily="16" charset="0"/>
              <a:buAutoNum type="arabicPeriod"/>
            </a:pPr>
            <a:r>
              <a:rPr lang="de-DE" altLang="de-DE" sz="1600" b="1" dirty="0" smtClean="0">
                <a:solidFill>
                  <a:srgbClr val="FF0000"/>
                </a:solidFill>
                <a:latin typeface="Benelux" charset="0"/>
                <a:ea typeface="Microsoft YaHei" charset="-122"/>
              </a:rPr>
              <a:t>Josephs Brüder verzagen am Grab Jakobs </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1121120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97948" y="1779662"/>
            <a:ext cx="3548104" cy="3024336"/>
          </a:xfrm>
          <a:prstGeom prst="rect">
            <a:avLst/>
          </a:prstGeom>
        </p:spPr>
      </p:pic>
      <p:sp>
        <p:nvSpPr>
          <p:cNvPr id="6" name="Rechteck 5"/>
          <p:cNvSpPr/>
          <p:nvPr/>
        </p:nvSpPr>
        <p:spPr>
          <a:xfrm>
            <a:off x="395536" y="4257292"/>
            <a:ext cx="1656184" cy="461665"/>
          </a:xfrm>
          <a:prstGeom prst="rect">
            <a:avLst/>
          </a:prstGeom>
        </p:spPr>
        <p:txBody>
          <a:bodyPr wrap="square">
            <a:spAutoFit/>
          </a:bodyPr>
          <a:lstStyle/>
          <a:p>
            <a:r>
              <a:rPr lang="de-DE" sz="800" dirty="0">
                <a:solidFill>
                  <a:srgbClr val="FFFFFF"/>
                </a:solidFill>
              </a:rPr>
              <a:t>Quelle: </a:t>
            </a:r>
            <a:r>
              <a:rPr lang="de-DE" sz="800" dirty="0" smtClean="0">
                <a:solidFill>
                  <a:srgbClr val="FFFFFF"/>
                </a:solidFill>
              </a:rPr>
              <a:t>Schnorr v. Carolsfeld</a:t>
            </a:r>
            <a:r>
              <a:rPr lang="de-DE" sz="800" dirty="0">
                <a:solidFill>
                  <a:srgbClr val="FFFFFF"/>
                </a:solidFill>
              </a:rPr>
              <a:t/>
            </a:r>
            <a:br>
              <a:rPr lang="de-DE" sz="800" dirty="0">
                <a:solidFill>
                  <a:srgbClr val="FFFFFF"/>
                </a:solidFill>
              </a:rPr>
            </a:br>
            <a:r>
              <a:rPr lang="de-DE" sz="800" dirty="0">
                <a:solidFill>
                  <a:srgbClr val="FFFFFF"/>
                </a:solidFill>
              </a:rPr>
              <a:t>http://www.hansgruener.de/docs_d/glaube/bibel_bilder_01.htm</a:t>
            </a:r>
            <a:endParaRPr lang="de-DE" dirty="0"/>
          </a:p>
        </p:txBody>
      </p:sp>
    </p:spTree>
    <p:extLst>
      <p:ext uri="{BB962C8B-B14F-4D97-AF65-F5344CB8AC3E}">
        <p14:creationId xmlns:p14="http://schemas.microsoft.com/office/powerpoint/2010/main" val="424881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left)">
                                      <p:cBhvr>
                                        <p:cTn id="1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2" name="Rechteck 1"/>
          <p:cNvSpPr/>
          <p:nvPr/>
        </p:nvSpPr>
        <p:spPr>
          <a:xfrm>
            <a:off x="395536" y="3795627"/>
            <a:ext cx="1656184" cy="830997"/>
          </a:xfrm>
          <a:prstGeom prst="rect">
            <a:avLst/>
          </a:prstGeom>
        </p:spPr>
        <p:txBody>
          <a:bodyPr wrap="square">
            <a:spAutoFit/>
          </a:bodyPr>
          <a:lstStyle/>
          <a:p>
            <a:r>
              <a:rPr lang="de-DE" sz="800" dirty="0">
                <a:solidFill>
                  <a:srgbClr val="FFFFFF"/>
                </a:solidFill>
              </a:rPr>
              <a:t>Quelle: https://</a:t>
            </a:r>
            <a:r>
              <a:rPr lang="de-DE" sz="800" dirty="0" smtClean="0">
                <a:solidFill>
                  <a:srgbClr val="FFFFFF"/>
                </a:solidFill>
              </a:rPr>
              <a:t>www.academic-bible.com/en/wibilex/the-bible-encyclopedia/lexikon/sachwort/anzeigen/details/josef-josefsgeschichte/ch/0d7afd33a5bdcf0036e276da4619b3f0</a:t>
            </a:r>
            <a:endParaRPr lang="de-DE" dirty="0"/>
          </a:p>
        </p:txBody>
      </p:sp>
      <p:pic>
        <p:nvPicPr>
          <p:cNvPr id="5" name="Grafi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9196" y="1851670"/>
            <a:ext cx="3825608" cy="2880000"/>
          </a:xfrm>
          <a:prstGeom prst="rect">
            <a:avLst/>
          </a:prstGeom>
        </p:spPr>
      </p:pic>
    </p:spTree>
    <p:extLst>
      <p:ext uri="{BB962C8B-B14F-4D97-AF65-F5344CB8AC3E}">
        <p14:creationId xmlns:p14="http://schemas.microsoft.com/office/powerpoint/2010/main" val="4024965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755576" y="1851670"/>
            <a:ext cx="7632848" cy="237626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marL="0" indent="0" algn="just"/>
            <a:r>
              <a:rPr lang="de-DE" sz="1400" dirty="0">
                <a:solidFill>
                  <a:schemeClr val="bg1"/>
                </a:solidFill>
                <a:latin typeface="+mj-lt"/>
              </a:rPr>
              <a:t>Die Brüder Josefs aber fürchteten sich, als ihr Vater gestorben war, und sprachen: Josef könnte uns gram sein </a:t>
            </a:r>
            <a:r>
              <a:rPr lang="de-DE" sz="1400" dirty="0" smtClean="0">
                <a:solidFill>
                  <a:schemeClr val="bg1"/>
                </a:solidFill>
                <a:latin typeface="+mj-lt"/>
              </a:rPr>
              <a:t>und uns </a:t>
            </a:r>
            <a:r>
              <a:rPr lang="de-DE" sz="1400" dirty="0">
                <a:solidFill>
                  <a:schemeClr val="bg1"/>
                </a:solidFill>
                <a:latin typeface="+mj-lt"/>
              </a:rPr>
              <a:t>alle Bosheit vergelten, die wir an ihm getan haben.</a:t>
            </a:r>
            <a:r>
              <a:rPr lang="de-DE" sz="1400" baseline="-25000" dirty="0">
                <a:solidFill>
                  <a:schemeClr val="bg1"/>
                </a:solidFill>
                <a:latin typeface="+mj-lt"/>
              </a:rPr>
              <a:t>16</a:t>
            </a:r>
            <a:r>
              <a:rPr lang="de-DE" sz="1400" dirty="0">
                <a:solidFill>
                  <a:schemeClr val="bg1"/>
                </a:solidFill>
                <a:latin typeface="+mj-lt"/>
              </a:rPr>
              <a:t>Darum ließen sie ihm sagen: Dein Vater befahl vor seinem Tode und sprach: </a:t>
            </a:r>
            <a:r>
              <a:rPr lang="de-DE" sz="1400" baseline="-25000" dirty="0">
                <a:solidFill>
                  <a:schemeClr val="bg1"/>
                </a:solidFill>
                <a:latin typeface="+mj-lt"/>
              </a:rPr>
              <a:t>17</a:t>
            </a:r>
            <a:r>
              <a:rPr lang="de-DE" sz="1400" dirty="0">
                <a:solidFill>
                  <a:schemeClr val="bg1"/>
                </a:solidFill>
                <a:latin typeface="+mj-lt"/>
              </a:rPr>
              <a:t>So sollt ihr zu Josef sagen: Vergib doch deinen Brüdern die Missetat und ihre Sünde, dass sie so übel an dir getan haben. Nun vergib doch diese Missetat uns, den Dienern des Gottes deines Vaters! Aber Josef weinte, als sie solches zu ihm </a:t>
            </a:r>
            <a:r>
              <a:rPr lang="de-DE" sz="1400" dirty="0" smtClean="0">
                <a:solidFill>
                  <a:schemeClr val="bg1"/>
                </a:solidFill>
                <a:latin typeface="+mj-lt"/>
              </a:rPr>
              <a:t>sagten.</a:t>
            </a:r>
          </a:p>
          <a:p>
            <a:pPr marL="0" indent="0" algn="just"/>
            <a:r>
              <a:rPr lang="de-DE" sz="1400" baseline="-25000" dirty="0" smtClean="0">
                <a:solidFill>
                  <a:schemeClr val="bg1"/>
                </a:solidFill>
                <a:latin typeface="+mj-lt"/>
              </a:rPr>
              <a:t>18</a:t>
            </a:r>
            <a:r>
              <a:rPr lang="de-DE" sz="1400" dirty="0" smtClean="0">
                <a:solidFill>
                  <a:schemeClr val="bg1"/>
                </a:solidFill>
                <a:latin typeface="+mj-lt"/>
              </a:rPr>
              <a:t>Und seine Brüder gingen hin und fielen vor ihm nieder und sprachen: Siehe, wir sind deine Knechte. </a:t>
            </a:r>
            <a:r>
              <a:rPr lang="de-DE" sz="1400" baseline="-25000" dirty="0" smtClean="0">
                <a:solidFill>
                  <a:schemeClr val="bg1"/>
                </a:solidFill>
                <a:latin typeface="+mj-lt"/>
              </a:rPr>
              <a:t>19</a:t>
            </a:r>
            <a:r>
              <a:rPr lang="de-DE" sz="1400" dirty="0" smtClean="0">
                <a:solidFill>
                  <a:schemeClr val="bg1"/>
                </a:solidFill>
                <a:latin typeface="+mj-lt"/>
              </a:rPr>
              <a:t>Josef aber sprach zu ihnen: Fürchtet euch nicht! Stehe ich denn an Gottes statt? </a:t>
            </a:r>
            <a:r>
              <a:rPr lang="de-DE" sz="1400" baseline="-25000" dirty="0" smtClean="0">
                <a:solidFill>
                  <a:schemeClr val="bg1"/>
                </a:solidFill>
                <a:latin typeface="+mj-lt"/>
              </a:rPr>
              <a:t>20</a:t>
            </a:r>
            <a:r>
              <a:rPr lang="de-DE" sz="1400" dirty="0" smtClean="0">
                <a:solidFill>
                  <a:schemeClr val="bg1"/>
                </a:solidFill>
                <a:latin typeface="+mj-lt"/>
              </a:rPr>
              <a:t>Ihr gedachtet es böse mit mir zu machen, aber Gott </a:t>
            </a:r>
            <a:r>
              <a:rPr lang="de-DE" sz="1400" dirty="0">
                <a:solidFill>
                  <a:schemeClr val="bg1"/>
                </a:solidFill>
                <a:latin typeface="+mj-lt"/>
              </a:rPr>
              <a:t>gedachte es gut zu machen, um zu tun, was jetzt am Tage ist, nämlich am Leben zu erhalten ein großes Volk. </a:t>
            </a:r>
            <a:r>
              <a:rPr lang="de-DE" sz="1400" baseline="-25000" dirty="0">
                <a:solidFill>
                  <a:schemeClr val="bg1"/>
                </a:solidFill>
                <a:latin typeface="+mj-lt"/>
              </a:rPr>
              <a:t>21</a:t>
            </a:r>
            <a:r>
              <a:rPr lang="de-DE" sz="1400" dirty="0">
                <a:solidFill>
                  <a:schemeClr val="bg1"/>
                </a:solidFill>
                <a:latin typeface="+mj-lt"/>
              </a:rPr>
              <a:t>So fürchtet euch nun nicht; ich will euch und eure Kinder versorgen. Und er tröstete sie und redete freundlich mit ihnen</a:t>
            </a:r>
            <a:r>
              <a:rPr lang="de-DE" sz="1200" dirty="0">
                <a:solidFill>
                  <a:schemeClr val="bg1"/>
                </a:solidFill>
                <a:latin typeface="+mj-lt"/>
              </a:rPr>
              <a:t>.</a:t>
            </a:r>
            <a:endParaRPr lang="de-DE" altLang="de-DE" sz="1200" b="1" dirty="0" smtClean="0">
              <a:solidFill>
                <a:schemeClr val="bg1"/>
              </a:solidFill>
              <a:latin typeface="+mj-lt"/>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chemeClr val="bg1"/>
              </a:solidFill>
              <a:latin typeface="Benelux" charset="0"/>
              <a:ea typeface="Microsoft YaHei" charset="-122"/>
            </a:endParaRPr>
          </a:p>
        </p:txBody>
      </p:sp>
    </p:spTree>
    <p:extLst>
      <p:ext uri="{BB962C8B-B14F-4D97-AF65-F5344CB8AC3E}">
        <p14:creationId xmlns:p14="http://schemas.microsoft.com/office/powerpoint/2010/main" val="4108621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709682" y="2355726"/>
            <a:ext cx="5724636" cy="1512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Jugendgeschichte</a:t>
            </a:r>
          </a:p>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Leidensgeschichte</a:t>
            </a:r>
          </a:p>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Versöhnungsgeschichte</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147938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709682" y="2355726"/>
            <a:ext cx="5724636" cy="1512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Jugendgeschichte</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347254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187624" y="1707654"/>
            <a:ext cx="6768752" cy="302433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marL="180000">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war im Alter geboren</a:t>
            </a:r>
          </a:p>
          <a:p>
            <a:pPr marL="180000">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war mutterlos geworden</a:t>
            </a:r>
          </a:p>
          <a:p>
            <a:pPr marL="360000">
              <a:lnSpc>
                <a:spcPct val="92000"/>
              </a:lnSpc>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war in einer </a:t>
            </a:r>
            <a:r>
              <a:rPr lang="de-DE" altLang="de-DE" b="1" dirty="0" err="1">
                <a:solidFill>
                  <a:srgbClr val="FFFF00"/>
                </a:solidFill>
                <a:latin typeface="Benelux" charset="0"/>
                <a:ea typeface="Microsoft YaHei" charset="-122"/>
              </a:rPr>
              <a:t>P</a:t>
            </a:r>
            <a:r>
              <a:rPr lang="de-DE" altLang="de-DE" b="1" dirty="0" err="1" smtClean="0">
                <a:solidFill>
                  <a:srgbClr val="FFFF00"/>
                </a:solidFill>
                <a:latin typeface="Benelux" charset="0"/>
                <a:ea typeface="Microsoft YaHei" charset="-122"/>
              </a:rPr>
              <a:t>atchworkfamilie</a:t>
            </a:r>
            <a:r>
              <a:rPr lang="de-DE" altLang="de-DE" b="1" dirty="0" smtClean="0">
                <a:solidFill>
                  <a:srgbClr val="FFFF00"/>
                </a:solidFill>
                <a:latin typeface="Benelux" charset="0"/>
                <a:ea typeface="Microsoft YaHei" charset="-122"/>
              </a:rPr>
              <a:t> aufgewachsen</a:t>
            </a:r>
          </a:p>
          <a:p>
            <a:pPr marL="360000">
              <a:lnSpc>
                <a:spcPct val="92000"/>
              </a:lnSpc>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bekam von </a:t>
            </a:r>
            <a:r>
              <a:rPr lang="de-DE" altLang="de-DE" b="1" dirty="0">
                <a:solidFill>
                  <a:srgbClr val="FFFF00"/>
                </a:solidFill>
                <a:latin typeface="Benelux" charset="0"/>
                <a:ea typeface="Microsoft YaHei" charset="-122"/>
              </a:rPr>
              <a:t>J</a:t>
            </a:r>
            <a:r>
              <a:rPr lang="de-DE" altLang="de-DE" b="1" dirty="0" smtClean="0">
                <a:solidFill>
                  <a:srgbClr val="FFFF00"/>
                </a:solidFill>
                <a:latin typeface="Benelux" charset="0"/>
                <a:ea typeface="Microsoft YaHei" charset="-122"/>
              </a:rPr>
              <a:t>akob einen bunten Rock</a:t>
            </a:r>
          </a:p>
          <a:p>
            <a:pPr marL="360000">
              <a:lnSpc>
                <a:spcPct val="92000"/>
              </a:lnSpc>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wurde von den Brüdern beneidet</a:t>
            </a:r>
          </a:p>
          <a:p>
            <a:pPr marL="360000">
              <a:lnSpc>
                <a:spcPct val="92000"/>
              </a:lnSpc>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prahlte mit seinen Träume</a:t>
            </a:r>
          </a:p>
          <a:p>
            <a:pPr>
              <a:lnSpc>
                <a:spcPct val="92000"/>
              </a:lnSpc>
              <a:spcAft>
                <a:spcPts val="1425"/>
              </a:spcAft>
              <a:buClr>
                <a:srgbClr val="FFFF00"/>
              </a:buClr>
              <a:buFont typeface="Times New Roman" pitchFamily="16" charset="0"/>
              <a:buAutoNum type="arabicPeriod"/>
            </a:pPr>
            <a:r>
              <a:rPr lang="de-DE" altLang="de-DE" b="1" dirty="0" smtClean="0">
                <a:solidFill>
                  <a:srgbClr val="FFFF00"/>
                </a:solidFill>
                <a:latin typeface="Benelux" charset="0"/>
                <a:ea typeface="Microsoft YaHei" charset="-122"/>
              </a:rPr>
              <a:t>Joseph sollte Jakob Bericht über seine Brüder geben </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1908799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709682" y="2355726"/>
            <a:ext cx="5724636" cy="1512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Jugendgeschichte</a:t>
            </a:r>
          </a:p>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Leidensgeschichte</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3713157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403648" y="2139702"/>
            <a:ext cx="6336704" cy="16561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marL="180000">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Die erste Klasse: </a:t>
            </a:r>
            <a:r>
              <a:rPr lang="de-DE" altLang="de-DE" sz="2400" b="1" smtClean="0">
                <a:solidFill>
                  <a:srgbClr val="FFFF00"/>
                </a:solidFill>
                <a:latin typeface="Benelux" charset="0"/>
                <a:ea typeface="Microsoft YaHei" charset="-122"/>
              </a:rPr>
              <a:t>Dothans</a:t>
            </a:r>
            <a:r>
              <a:rPr lang="de-DE" altLang="de-DE" sz="2400" b="1" dirty="0" smtClean="0">
                <a:solidFill>
                  <a:srgbClr val="FFFF00"/>
                </a:solidFill>
                <a:latin typeface="Benelux" charset="0"/>
                <a:ea typeface="Microsoft YaHei" charset="-122"/>
              </a:rPr>
              <a:t> Grube</a:t>
            </a:r>
          </a:p>
          <a:p>
            <a:pPr marL="180000">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Die zweite Klasse: Der Sklavendienst</a:t>
            </a:r>
          </a:p>
          <a:p>
            <a:pPr marL="360000">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Die dritte Klasse: Das Gefängnis</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1095840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1"/>
          <p:cNvSpPr txBox="1">
            <a:spLocks noChangeArrowheads="1"/>
          </p:cNvSpPr>
          <p:nvPr/>
        </p:nvSpPr>
        <p:spPr bwMode="auto">
          <a:xfrm>
            <a:off x="827584" y="195486"/>
            <a:ext cx="7488832"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1pPr>
            <a:lvl2pPr marL="742950" indent="-28575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2pPr>
            <a:lvl3pPr marL="11430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3pPr>
            <a:lvl4pPr marL="16002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4pPr>
            <a:lvl5pPr marL="2057400" indent="-22860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5pPr>
            <a:lvl6pPr marL="25146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6pPr>
            <a:lvl7pPr marL="29718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7pPr>
            <a:lvl8pPr marL="34290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8pPr>
            <a:lvl9pPr marL="3886200" indent="-228600" fontAlgn="base">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Calibri" pitchFamily="32" charset="0"/>
              </a:defRPr>
            </a:lvl9pPr>
          </a:lstStyle>
          <a:p>
            <a:pPr algn="ctr"/>
            <a:r>
              <a:rPr lang="de-DE" altLang="de-DE" sz="3200" b="1" dirty="0" smtClean="0">
                <a:solidFill>
                  <a:schemeClr val="bg1"/>
                </a:solidFill>
                <a:latin typeface="Benelux" charset="0"/>
                <a:ea typeface="Microsoft YaHei" charset="-122"/>
              </a:rPr>
              <a:t>Joseph:</a:t>
            </a:r>
            <a:r>
              <a:rPr lang="de-DE" altLang="de-DE" sz="1400" b="1" dirty="0" smtClean="0">
                <a:solidFill>
                  <a:schemeClr val="bg1"/>
                </a:solidFill>
                <a:latin typeface="Benelux" charset="0"/>
                <a:ea typeface="Microsoft YaHei" charset="-122"/>
              </a:rPr>
              <a:t/>
            </a:r>
            <a:br>
              <a:rPr lang="de-DE" altLang="de-DE" sz="1400" b="1" dirty="0" smtClean="0">
                <a:solidFill>
                  <a:schemeClr val="bg1"/>
                </a:solidFill>
                <a:latin typeface="Benelux" charset="0"/>
                <a:ea typeface="Microsoft YaHei" charset="-122"/>
              </a:rPr>
            </a:br>
            <a:r>
              <a:rPr lang="de-DE" altLang="de-DE" sz="2400" b="1" dirty="0" smtClean="0">
                <a:solidFill>
                  <a:schemeClr val="bg1"/>
                </a:solidFill>
                <a:latin typeface="Benelux" charset="0"/>
                <a:ea typeface="Microsoft YaHei" charset="-122"/>
              </a:rPr>
              <a:t>So ist Versöhnung, so ist vergeben und </a:t>
            </a:r>
            <a:r>
              <a:rPr lang="de-DE" altLang="de-DE" sz="2400" b="1" dirty="0" err="1" smtClean="0">
                <a:solidFill>
                  <a:schemeClr val="bg1"/>
                </a:solidFill>
                <a:latin typeface="Benelux" charset="0"/>
                <a:ea typeface="Microsoft YaHei" charset="-122"/>
              </a:rPr>
              <a:t>verzeihn</a:t>
            </a:r>
            <a:r>
              <a:rPr lang="de-DE" altLang="de-DE" sz="2400" b="1" dirty="0" smtClean="0">
                <a:solidFill>
                  <a:schemeClr val="bg1"/>
                </a:solidFill>
                <a:latin typeface="Benelux" charset="0"/>
                <a:ea typeface="Microsoft YaHei" charset="-122"/>
              </a:rPr>
              <a:t>.</a:t>
            </a:r>
          </a:p>
          <a:p>
            <a:pPr algn="ctr">
              <a:lnSpc>
                <a:spcPct val="93000"/>
              </a:lnSpc>
            </a:pPr>
            <a:endParaRPr lang="de-DE" altLang="de-DE" sz="1000" b="1" dirty="0" smtClean="0">
              <a:solidFill>
                <a:schemeClr val="bg1"/>
              </a:solidFill>
              <a:latin typeface="Benelux" charset="0"/>
              <a:ea typeface="Microsoft YaHei" charset="-122"/>
            </a:endParaRPr>
          </a:p>
          <a:p>
            <a:pPr algn="ctr">
              <a:lnSpc>
                <a:spcPct val="93000"/>
              </a:lnSpc>
            </a:pPr>
            <a:r>
              <a:rPr lang="de-DE" altLang="de-DE" b="1" dirty="0" smtClean="0">
                <a:solidFill>
                  <a:schemeClr val="bg1"/>
                </a:solidFill>
                <a:latin typeface="Benelux" charset="0"/>
                <a:ea typeface="Microsoft YaHei" charset="-122"/>
              </a:rPr>
              <a:t>1. Mose 50,15-21</a:t>
            </a:r>
            <a:r>
              <a:rPr lang="de-DE" altLang="de-DE" sz="2000" b="1" dirty="0" smtClean="0">
                <a:solidFill>
                  <a:schemeClr val="bg1"/>
                </a:solidFill>
                <a:latin typeface="Benelux" charset="0"/>
                <a:ea typeface="Microsoft YaHei" charset="-122"/>
              </a:rPr>
              <a:t/>
            </a:r>
            <a:br>
              <a:rPr lang="de-DE" altLang="de-DE" sz="2000" b="1" dirty="0" smtClean="0">
                <a:solidFill>
                  <a:schemeClr val="bg1"/>
                </a:solidFill>
                <a:latin typeface="Benelux" charset="0"/>
                <a:ea typeface="Microsoft YaHei" charset="-122"/>
              </a:rPr>
            </a:br>
            <a:endParaRPr lang="de-DE" altLang="de-DE" sz="1400" dirty="0">
              <a:solidFill>
                <a:schemeClr val="bg1"/>
              </a:solidFill>
              <a:latin typeface="Benelux" charset="0"/>
              <a:ea typeface="Microsoft YaHei" charset="-122"/>
            </a:endParaRPr>
          </a:p>
        </p:txBody>
      </p:sp>
      <p:sp>
        <p:nvSpPr>
          <p:cNvPr id="3" name="Rectangle 2"/>
          <p:cNvSpPr txBox="1">
            <a:spLocks noChangeArrowheads="1"/>
          </p:cNvSpPr>
          <p:nvPr/>
        </p:nvSpPr>
        <p:spPr bwMode="auto">
          <a:xfrm>
            <a:off x="1709682" y="2139702"/>
            <a:ext cx="5724636" cy="15121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160" tIns="46080" rIns="92160" bIns="46080"/>
          <a:lstStyle>
            <a:lvl1pPr marL="608013" indent="-608013">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1pPr>
            <a:lvl2pPr marL="742950" indent="-28575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2pPr>
            <a:lvl3pPr marL="11430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3pPr>
            <a:lvl4pPr marL="16002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4pPr>
            <a:lvl5pPr marL="2057400" indent="-228600">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5pPr>
            <a:lvl6pPr marL="25146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6pPr>
            <a:lvl7pPr marL="29718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7pPr>
            <a:lvl8pPr marL="34290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8pPr>
            <a:lvl9pPr marL="3886200" indent="-228600" fontAlgn="base">
              <a:spcBef>
                <a:spcPct val="0"/>
              </a:spcBef>
              <a:spcAft>
                <a:spcPct val="0"/>
              </a:spcAft>
              <a:tabLst>
                <a:tab pos="608013" algn="l"/>
                <a:tab pos="1522413" algn="l"/>
                <a:tab pos="2436813" algn="l"/>
                <a:tab pos="3351213" algn="l"/>
                <a:tab pos="4265613" algn="l"/>
                <a:tab pos="5180013" algn="l"/>
                <a:tab pos="6094413" algn="l"/>
                <a:tab pos="7008813" algn="l"/>
                <a:tab pos="7923213" algn="l"/>
                <a:tab pos="8837613" algn="l"/>
                <a:tab pos="9752013" algn="l"/>
                <a:tab pos="10666413" algn="l"/>
              </a:tabLst>
              <a:defRPr>
                <a:solidFill>
                  <a:schemeClr val="tx1"/>
                </a:solidFill>
                <a:latin typeface="Calibri" pitchFamily="32" charset="0"/>
              </a:defRPr>
            </a:lvl9pPr>
          </a:lstStyle>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Jugendgeschichte</a:t>
            </a:r>
          </a:p>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Leidensgeschichte</a:t>
            </a:r>
          </a:p>
          <a:p>
            <a:pPr>
              <a:lnSpc>
                <a:spcPct val="92000"/>
              </a:lnSpc>
              <a:spcAft>
                <a:spcPts val="1425"/>
              </a:spcAft>
              <a:buClr>
                <a:srgbClr val="FFFF00"/>
              </a:buClr>
              <a:buFont typeface="Times New Roman" pitchFamily="16" charset="0"/>
              <a:buAutoNum type="arabicPeriod"/>
            </a:pPr>
            <a:r>
              <a:rPr lang="de-DE" altLang="de-DE" sz="2400" b="1" dirty="0" smtClean="0">
                <a:solidFill>
                  <a:srgbClr val="FFFF00"/>
                </a:solidFill>
                <a:latin typeface="Benelux" charset="0"/>
                <a:ea typeface="Microsoft YaHei" charset="-122"/>
              </a:rPr>
              <a:t>Josephs Versöhnungsgeschichte</a:t>
            </a:r>
          </a:p>
          <a:p>
            <a:pPr>
              <a:lnSpc>
                <a:spcPct val="92000"/>
              </a:lnSpc>
              <a:spcAft>
                <a:spcPts val="1425"/>
              </a:spcAft>
              <a:buClr>
                <a:srgbClr val="FFFF00"/>
              </a:buClr>
              <a:buFont typeface="Times New Roman" pitchFamily="16" charset="0"/>
              <a:buAutoNum type="arabicPeriod"/>
            </a:pPr>
            <a:endParaRPr lang="de-DE" altLang="de-DE" sz="2000" b="1" dirty="0" smtClean="0">
              <a:solidFill>
                <a:srgbClr val="FFC000"/>
              </a:solidFill>
              <a:latin typeface="Benelux" charset="0"/>
              <a:ea typeface="Microsoft YaHei" charset="-122"/>
            </a:endParaRPr>
          </a:p>
          <a:p>
            <a:pPr>
              <a:lnSpc>
                <a:spcPct val="92000"/>
              </a:lnSpc>
              <a:spcAft>
                <a:spcPts val="1425"/>
              </a:spcAft>
              <a:buClr>
                <a:srgbClr val="FFFF00"/>
              </a:buClr>
              <a:buFont typeface="Times New Roman" pitchFamily="16" charset="0"/>
              <a:buAutoNum type="arabicPeriod"/>
            </a:pPr>
            <a:endParaRPr lang="de-DE" altLang="de-DE" sz="2800" dirty="0">
              <a:solidFill>
                <a:srgbClr val="2FF154"/>
              </a:solidFill>
              <a:latin typeface="Benelux" charset="0"/>
              <a:ea typeface="Microsoft YaHei" charset="-122"/>
            </a:endParaRPr>
          </a:p>
        </p:txBody>
      </p:sp>
    </p:spTree>
    <p:extLst>
      <p:ext uri="{BB962C8B-B14F-4D97-AF65-F5344CB8AC3E}">
        <p14:creationId xmlns:p14="http://schemas.microsoft.com/office/powerpoint/2010/main" val="995943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arissa">
  <a:themeElements>
    <a:clrScheme name="Benutzerdefiniert 17">
      <a:dk1>
        <a:srgbClr val="000000"/>
      </a:dk1>
      <a:lt1>
        <a:srgbClr val="FFFFFF"/>
      </a:lt1>
      <a:dk2>
        <a:srgbClr val="000000"/>
      </a:dk2>
      <a:lt2>
        <a:srgbClr val="FFFFFF"/>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Klassisch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369</Words>
  <Application>Microsoft Office PowerPoint</Application>
  <PresentationFormat>Bildschirmpräsentation (16:9)</PresentationFormat>
  <Paragraphs>65</Paragraphs>
  <Slides>11</Slides>
  <Notes>0</Notes>
  <HiddenSlides>0</HiddenSlides>
  <MMClips>0</MMClips>
  <ScaleCrop>false</ScaleCrop>
  <HeadingPairs>
    <vt:vector size="4" baseType="variant">
      <vt:variant>
        <vt:lpstr>Design</vt:lpstr>
      </vt:variant>
      <vt:variant>
        <vt:i4>1</vt:i4>
      </vt:variant>
      <vt:variant>
        <vt:lpstr>Folientitel</vt:lpstr>
      </vt:variant>
      <vt:variant>
        <vt:i4>11</vt:i4>
      </vt:variant>
    </vt:vector>
  </HeadingPairs>
  <TitlesOfParts>
    <vt:vector size="12" baseType="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Herzlich Willkommen zum Gottesdienst</dc:title>
  <dc:creator>Alexandra Sakulowski</dc:creator>
  <cp:lastModifiedBy>Thomas Karker</cp:lastModifiedBy>
  <cp:revision>69</cp:revision>
  <dcterms:created xsi:type="dcterms:W3CDTF">2020-10-11T13:50:12Z</dcterms:created>
  <dcterms:modified xsi:type="dcterms:W3CDTF">2025-10-25T18:34:27Z</dcterms:modified>
</cp:coreProperties>
</file>