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Lucida Sans Unicode" charset="0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howGuides="1">
      <p:cViewPr varScale="1">
        <p:scale>
          <a:sx n="130" d="100"/>
          <a:sy n="130" d="100"/>
        </p:scale>
        <p:origin x="354" y="-9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 smtClean="0"/>
          </a:p>
        </p:txBody>
      </p:sp>
    </p:spTree>
    <p:extLst>
      <p:ext uri="{BB962C8B-B14F-4D97-AF65-F5344CB8AC3E}">
        <p14:creationId xmlns:p14="http://schemas.microsoft.com/office/powerpoint/2010/main" val="51250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4A797-B976-409E-8B75-66CF8E9A2DA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2234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1B571-671E-46D2-BCB9-E0BD2278D3D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623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1" y="91679"/>
            <a:ext cx="1941513" cy="447913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91679"/>
            <a:ext cx="5676900" cy="447913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32B04-A100-4AA1-B647-897CEAFBEDF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0199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52108-596B-4A8C-AF5D-C909893D84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321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7369E-3547-426A-95B5-ADC581F5076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2169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D2A54-1138-41D3-BE20-B7BB6B9B14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0948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1" y="1203723"/>
            <a:ext cx="4037013" cy="3393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203723"/>
            <a:ext cx="4038600" cy="33932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8B70-C470-4A13-A63C-D199C87E87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7146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F3445-54BB-40A3-8C93-2662CE152AE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1473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0D9-8BE1-419B-A7EE-1F27B404EE9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5243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FF6E-331B-430B-9521-2FFC2B5D9E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0088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04F8-F123-44FA-AED5-87EC4010E08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578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CF4B-3A53-406E-AC1A-4B742475B0D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568862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AED5F-369C-4C32-B186-02003D7F2F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539817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A2597-510E-48AD-899D-2D2E30A502E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71485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1" y="748904"/>
            <a:ext cx="2055813" cy="38481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748904"/>
            <a:ext cx="6019800" cy="38481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1C719-85AD-4186-8A88-607989BAD19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9837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748904"/>
            <a:ext cx="7770813" cy="107394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AD886-2D24-4109-8179-20C5FC23BC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087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8A16F-1EC1-4347-9403-B9695AEB25A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509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1" y="1231106"/>
            <a:ext cx="3808413" cy="33397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231106"/>
            <a:ext cx="3810000" cy="33397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9F68-D59A-454D-A0F3-0C9F9B7B4B3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7044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A3FC-77D9-4650-802D-C8005A3ADC2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647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B7E31-3153-4C06-ACAF-A2ECCA922E0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004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7121D-A49C-4C46-AA44-33E33C724CA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9639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B2C91-CD4E-4AC6-A51A-E461D2B3C0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061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D0FC9-FED8-4328-AF30-CF7DE15D86B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527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8477250" cy="4629150"/>
            <a:chOff x="0" y="0"/>
            <a:chExt cx="5340" cy="3888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0" y="0"/>
              <a:ext cx="3862" cy="3888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" name="Freeform 3"/>
            <p:cNvSpPr>
              <a:spLocks noChangeArrowheads="1"/>
            </p:cNvSpPr>
            <p:nvPr/>
          </p:nvSpPr>
          <p:spPr bwMode="auto">
            <a:xfrm>
              <a:off x="860" y="0"/>
              <a:ext cx="3393" cy="3222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" name="Freeform 4"/>
            <p:cNvSpPr>
              <a:spLocks noChangeArrowheads="1"/>
            </p:cNvSpPr>
            <p:nvPr/>
          </p:nvSpPr>
          <p:spPr bwMode="auto">
            <a:xfrm>
              <a:off x="2187" y="0"/>
              <a:ext cx="2858" cy="2555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5" name="Freeform 5"/>
            <p:cNvSpPr>
              <a:spLocks noChangeArrowheads="1"/>
            </p:cNvSpPr>
            <p:nvPr/>
          </p:nvSpPr>
          <p:spPr bwMode="auto">
            <a:xfrm>
              <a:off x="3055" y="0"/>
              <a:ext cx="2285" cy="2120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91679"/>
            <a:ext cx="7770813" cy="107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85801" y="4686300"/>
            <a:ext cx="1903413" cy="34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3124201" y="4686300"/>
            <a:ext cx="2894013" cy="34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1" y="4686300"/>
            <a:ext cx="1903413" cy="34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525D83C9-EC0D-41E1-A2FA-BF15FD0458D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231106"/>
            <a:ext cx="7770813" cy="333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8477250" cy="4629150"/>
            <a:chOff x="0" y="0"/>
            <a:chExt cx="5340" cy="3888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0" y="0"/>
              <a:ext cx="3862" cy="3888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" name="Freeform 3"/>
            <p:cNvSpPr>
              <a:spLocks noChangeArrowheads="1"/>
            </p:cNvSpPr>
            <p:nvPr/>
          </p:nvSpPr>
          <p:spPr bwMode="auto">
            <a:xfrm>
              <a:off x="860" y="0"/>
              <a:ext cx="3393" cy="3222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" name="Freeform 4"/>
            <p:cNvSpPr>
              <a:spLocks noChangeArrowheads="1"/>
            </p:cNvSpPr>
            <p:nvPr/>
          </p:nvSpPr>
          <p:spPr bwMode="auto">
            <a:xfrm>
              <a:off x="2187" y="0"/>
              <a:ext cx="2858" cy="2555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9" name="Freeform 5"/>
            <p:cNvSpPr>
              <a:spLocks noChangeArrowheads="1"/>
            </p:cNvSpPr>
            <p:nvPr/>
          </p:nvSpPr>
          <p:spPr bwMode="auto">
            <a:xfrm>
              <a:off x="3055" y="0"/>
              <a:ext cx="2285" cy="2120"/>
            </a:xfrm>
            <a:custGeom>
              <a:avLst/>
              <a:gdLst/>
              <a:ahLst/>
              <a:cxnLst/>
              <a:rect l="0" t="0" r="0" b="0"/>
              <a:pathLst/>
            </a:custGeom>
            <a:solidFill>
              <a:srgbClr val="0066FF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748904"/>
            <a:ext cx="7770813" cy="107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85801" y="4686300"/>
            <a:ext cx="1903413" cy="34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875"/>
              </a:spcBef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3124201" y="4686300"/>
            <a:ext cx="2894013" cy="34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ts val="875"/>
              </a:spcBef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1" y="4686300"/>
            <a:ext cx="1903413" cy="34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ts val="875"/>
              </a:spcBef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20B0AD17-891B-4761-ACB4-2CEAF2A39B7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1" y="1203723"/>
            <a:ext cx="8228013" cy="3393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  <a:p>
            <a:pPr lvl="4"/>
            <a:r>
              <a:rPr lang="en-GB" altLang="de-DE" smtClean="0"/>
              <a:t>Achte Gliederungsebene</a:t>
            </a:r>
          </a:p>
          <a:p>
            <a:pPr lvl="4"/>
            <a:r>
              <a:rPr lang="en-GB" altLang="de-DE" smtClean="0"/>
              <a:t>Neunte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0000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915566"/>
            <a:ext cx="7918450" cy="64807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altLang="de-DE" sz="3600" b="1" dirty="0" smtClean="0">
                <a:latin typeface="Benelux" charset="0"/>
              </a:rPr>
              <a:t>„</a:t>
            </a:r>
            <a:r>
              <a:rPr lang="de-DE" altLang="de-DE" sz="3600" b="1" dirty="0" smtClean="0">
                <a:latin typeface="Benelux" charset="0"/>
              </a:rPr>
              <a:t>4 verschiedene Blickrichtungen</a:t>
            </a:r>
            <a:r>
              <a:rPr lang="de-DE" altLang="de-DE" sz="3600" b="1" dirty="0" smtClean="0">
                <a:latin typeface="Benelux" charset="0"/>
              </a:rPr>
              <a:t>!“</a:t>
            </a:r>
            <a:r>
              <a:rPr lang="de-DE" altLang="de-DE" sz="3600" b="1" dirty="0" smtClean="0">
                <a:latin typeface="Benelux" charset="0"/>
              </a:rPr>
              <a:t/>
            </a:r>
            <a:br>
              <a:rPr lang="de-DE" altLang="de-DE" sz="3600" b="1" dirty="0" smtClean="0">
                <a:latin typeface="Benelux" charset="0"/>
              </a:rPr>
            </a:br>
            <a:r>
              <a:rPr lang="de-DE" altLang="de-DE" sz="4000" b="1" dirty="0" smtClean="0">
                <a:latin typeface="Benelux" charset="0"/>
              </a:rPr>
              <a:t/>
            </a:r>
            <a:br>
              <a:rPr lang="de-DE" altLang="de-DE" sz="4000" b="1" dirty="0" smtClean="0">
                <a:latin typeface="Benelux" charset="0"/>
              </a:rPr>
            </a:br>
            <a:r>
              <a:rPr lang="de-DE" altLang="de-DE" sz="2000" dirty="0" smtClean="0">
                <a:latin typeface="Benelux" charset="0"/>
              </a:rPr>
              <a:t>2. </a:t>
            </a:r>
            <a:r>
              <a:rPr lang="de-DE" altLang="de-DE" sz="2000" dirty="0" smtClean="0">
                <a:latin typeface="Benelux" charset="0"/>
              </a:rPr>
              <a:t>Mose</a:t>
            </a:r>
            <a:r>
              <a:rPr lang="de-DE" altLang="de-DE" sz="2000" dirty="0" smtClean="0">
                <a:latin typeface="Benelux" charset="0"/>
              </a:rPr>
              <a:t> </a:t>
            </a:r>
            <a:r>
              <a:rPr lang="de-DE" altLang="de-DE" sz="2000" dirty="0" smtClean="0">
                <a:latin typeface="Benelux" charset="0"/>
              </a:rPr>
              <a:t>16</a:t>
            </a:r>
            <a:r>
              <a:rPr lang="de-DE" altLang="de-DE" sz="2000" dirty="0" smtClean="0">
                <a:latin typeface="Benelux" charset="0"/>
              </a:rPr>
              <a:t>,1 – 18</a:t>
            </a:r>
            <a:endParaRPr lang="de-DE" altLang="de-DE" sz="2000" dirty="0" smtClean="0">
              <a:latin typeface="Benelux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2427734"/>
            <a:ext cx="7776864" cy="1318022"/>
          </a:xfrm>
        </p:spPr>
        <p:txBody>
          <a:bodyPr lIns="92160" tIns="46080" rIns="92160" bIns="46080"/>
          <a:lstStyle/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altLang="de-DE" dirty="0" smtClean="0">
                <a:solidFill>
                  <a:srgbClr val="FFFF00"/>
                </a:solidFill>
                <a:latin typeface="Benelux" charset="0"/>
              </a:rPr>
              <a:t>Der Blick nach hinten – Ägypten</a:t>
            </a:r>
            <a:endParaRPr lang="de-DE" altLang="de-DE" dirty="0" smtClean="0">
              <a:solidFill>
                <a:srgbClr val="FFFF00"/>
              </a:solidFill>
              <a:latin typeface="Benelux" charset="0"/>
            </a:endParaRPr>
          </a:p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altLang="de-DE" dirty="0" smtClean="0">
                <a:solidFill>
                  <a:srgbClr val="FFFF00"/>
                </a:solidFill>
                <a:latin typeface="Benelux" charset="0"/>
              </a:rPr>
              <a:t>Der Blick nach unten – Manna</a:t>
            </a:r>
            <a:endParaRPr lang="de-DE" altLang="de-DE" dirty="0" smtClean="0">
              <a:solidFill>
                <a:srgbClr val="FFFF00"/>
              </a:solidFill>
              <a:latin typeface="Benelux" charset="0"/>
            </a:endParaRPr>
          </a:p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altLang="de-DE" dirty="0" smtClean="0">
                <a:solidFill>
                  <a:srgbClr val="FFFF00"/>
                </a:solidFill>
                <a:latin typeface="Benelux" charset="0"/>
              </a:rPr>
              <a:t>Der Blick nach vorne – Gottes Wort</a:t>
            </a:r>
          </a:p>
          <a:p>
            <a:pPr marL="608013" indent="-608013" eaLnBrk="1" hangingPunct="1">
              <a:buClr>
                <a:srgbClr val="FFFF00"/>
              </a:buClr>
              <a:buFont typeface="Times New Roman" charset="0"/>
              <a:buAutoNum type="arabicPeriod"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de-DE" altLang="de-DE" dirty="0" smtClean="0">
                <a:solidFill>
                  <a:srgbClr val="FFFF00"/>
                </a:solidFill>
                <a:latin typeface="Benelux" charset="0"/>
              </a:rPr>
              <a:t>Der Blick nach oben – Jesus</a:t>
            </a:r>
            <a:endParaRPr lang="de-DE" altLang="de-DE" dirty="0" smtClean="0">
              <a:solidFill>
                <a:srgbClr val="FFFF00"/>
              </a:solidFill>
              <a:latin typeface="Benelux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75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75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75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75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utoUpdateAnimBg="0"/>
      <p:bldP spid="409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915566"/>
            <a:ext cx="7918450" cy="216024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de-DE" altLang="de-DE" sz="3600" b="1" dirty="0" smtClean="0">
                <a:latin typeface="Benelux" charset="0"/>
              </a:rPr>
              <a:t>Manna</a:t>
            </a:r>
            <a:r>
              <a:rPr lang="de-DE" altLang="de-DE" sz="3600" b="1" dirty="0" smtClean="0">
                <a:latin typeface="Benelux" charset="0"/>
              </a:rPr>
              <a:t/>
            </a:r>
            <a:br>
              <a:rPr lang="de-DE" altLang="de-DE" sz="3600" b="1" dirty="0" smtClean="0">
                <a:latin typeface="Benelux" charset="0"/>
              </a:rPr>
            </a:br>
            <a:r>
              <a:rPr lang="de-DE" altLang="de-DE" sz="4000" b="1" dirty="0" smtClean="0">
                <a:latin typeface="Benelux" charset="0"/>
              </a:rPr>
              <a:t/>
            </a:r>
            <a:br>
              <a:rPr lang="de-DE" altLang="de-DE" sz="4000" b="1" dirty="0" smtClean="0">
                <a:latin typeface="Benelux" charset="0"/>
              </a:rPr>
            </a:br>
            <a:endParaRPr lang="de-DE" altLang="de-DE" sz="2000" dirty="0" smtClean="0">
              <a:latin typeface="Benelux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880592"/>
              </p:ext>
            </p:extLst>
          </p:nvPr>
        </p:nvGraphicFramePr>
        <p:xfrm>
          <a:off x="3039098" y="843558"/>
          <a:ext cx="3326428" cy="4110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3214"/>
                <a:gridCol w="1663214"/>
              </a:tblGrid>
              <a:tr h="154653">
                <a:tc>
                  <a:txBody>
                    <a:bodyPr/>
                    <a:lstStyle/>
                    <a:p>
                      <a:pPr marL="1061085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</a:rPr>
                        <a:t>2.</a:t>
                      </a:r>
                      <a:r>
                        <a:rPr lang="de-DE" sz="800" spc="-45" dirty="0">
                          <a:effectLst/>
                        </a:rPr>
                        <a:t> </a:t>
                      </a:r>
                      <a:r>
                        <a:rPr lang="de-DE" sz="800" dirty="0">
                          <a:effectLst/>
                        </a:rPr>
                        <a:t>Mos.</a:t>
                      </a:r>
                      <a:r>
                        <a:rPr lang="de-DE" sz="800" spc="-25" dirty="0">
                          <a:effectLst/>
                        </a:rPr>
                        <a:t> </a:t>
                      </a:r>
                      <a:r>
                        <a:rPr lang="de-DE" sz="800" dirty="0">
                          <a:effectLst/>
                        </a:rPr>
                        <a:t>16</a:t>
                      </a:r>
                      <a:endParaRPr lang="de-DE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9290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Geistliche</a:t>
                      </a:r>
                      <a:r>
                        <a:rPr lang="de-DE" sz="800" spc="-7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Deutung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72024">
                <a:tc>
                  <a:txBody>
                    <a:bodyPr/>
                    <a:lstStyle/>
                    <a:p>
                      <a:pPr marL="34925" marR="34290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Auszug</a:t>
                      </a:r>
                      <a:r>
                        <a:rPr lang="de-DE" sz="800" spc="50">
                          <a:effectLst/>
                        </a:rPr>
                        <a:t> </a:t>
                      </a:r>
                      <a:r>
                        <a:rPr lang="de-DE" sz="800" spc="-10">
                          <a:effectLst/>
                        </a:rPr>
                        <a:t>aus</a:t>
                      </a:r>
                      <a:r>
                        <a:rPr lang="de-DE" sz="800" spc="5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Ägypten,</a:t>
                      </a:r>
                      <a:r>
                        <a:rPr lang="de-DE" sz="800" spc="5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Durchzug</a:t>
                      </a:r>
                      <a:r>
                        <a:rPr lang="de-DE" sz="800" spc="5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durch</a:t>
                      </a:r>
                      <a:r>
                        <a:rPr lang="de-DE" sz="800" spc="10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das</a:t>
                      </a:r>
                      <a:r>
                        <a:rPr lang="de-DE" sz="800" spc="-10">
                          <a:effectLst/>
                        </a:rPr>
                        <a:t> </a:t>
                      </a:r>
                      <a:r>
                        <a:rPr lang="de-DE" sz="800">
                          <a:effectLst/>
                        </a:rPr>
                        <a:t>Rote</a:t>
                      </a:r>
                      <a:r>
                        <a:rPr lang="de-DE" sz="800" spc="-1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Meer.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Wiedergeburt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71334">
                <a:tc>
                  <a:txBody>
                    <a:bodyPr/>
                    <a:lstStyle/>
                    <a:p>
                      <a:pPr marL="34925" marR="36195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Gott</a:t>
                      </a:r>
                      <a:r>
                        <a:rPr lang="de-DE" sz="800" spc="1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wollte</a:t>
                      </a:r>
                      <a:r>
                        <a:rPr lang="de-DE" sz="800" spc="3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sein</a:t>
                      </a:r>
                      <a:r>
                        <a:rPr lang="de-DE" sz="800" spc="2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Volk</a:t>
                      </a:r>
                      <a:r>
                        <a:rPr lang="de-DE" sz="800" spc="1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von</a:t>
                      </a:r>
                      <a:r>
                        <a:rPr lang="de-DE" sz="800" spc="1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den</a:t>
                      </a:r>
                      <a:r>
                        <a:rPr lang="de-DE" sz="800" spc="2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Speisen</a:t>
                      </a:r>
                      <a:r>
                        <a:rPr lang="de-DE" sz="800" spc="14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Ägyptens</a:t>
                      </a:r>
                      <a:r>
                        <a:rPr lang="de-DE" sz="800" spc="-11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entwöhnen.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Weltliche</a:t>
                      </a:r>
                      <a:r>
                        <a:rPr lang="de-DE" sz="800" spc="-2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Nahrung,</a:t>
                      </a:r>
                      <a:r>
                        <a:rPr lang="de-DE" sz="800" spc="-3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weltlicher</a:t>
                      </a:r>
                      <a:r>
                        <a:rPr lang="de-DE" sz="800" spc="-3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Sinn.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55344">
                <a:tc>
                  <a:txBody>
                    <a:bodyPr/>
                    <a:lstStyle/>
                    <a:p>
                      <a:pPr marL="34925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Weg</a:t>
                      </a:r>
                      <a:r>
                        <a:rPr lang="de-DE" sz="80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durch</a:t>
                      </a:r>
                      <a:r>
                        <a:rPr lang="de-DE" sz="80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die Wüste.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Weg</a:t>
                      </a:r>
                      <a:r>
                        <a:rPr lang="de-DE" sz="80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des Christen</a:t>
                      </a:r>
                      <a:r>
                        <a:rPr lang="de-DE" sz="80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durch</a:t>
                      </a:r>
                      <a:r>
                        <a:rPr lang="de-DE" sz="800" spc="-1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diese</a:t>
                      </a:r>
                      <a:r>
                        <a:rPr lang="de-DE" sz="800" spc="1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Welt.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533554">
                <a:tc>
                  <a:txBody>
                    <a:bodyPr/>
                    <a:lstStyle/>
                    <a:p>
                      <a:pPr marL="34925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Manna</a:t>
                      </a:r>
                      <a:r>
                        <a:rPr lang="de-DE" sz="800" spc="-5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(1)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algn="just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Himmlische</a:t>
                      </a:r>
                      <a:r>
                        <a:rPr lang="de-DE" sz="800">
                          <a:effectLst/>
                        </a:rPr>
                        <a:t> </a:t>
                      </a:r>
                      <a:r>
                        <a:rPr lang="de-DE" sz="800" spc="12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Nahrung</a:t>
                      </a:r>
                      <a:r>
                        <a:rPr lang="de-DE" sz="800">
                          <a:effectLst/>
                        </a:rPr>
                        <a:t> </a:t>
                      </a:r>
                      <a:r>
                        <a:rPr lang="de-DE" sz="800" spc="11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(Gottes</a:t>
                      </a:r>
                      <a:r>
                        <a:rPr lang="de-DE" sz="800">
                          <a:effectLst/>
                        </a:rPr>
                        <a:t> </a:t>
                      </a:r>
                      <a:r>
                        <a:rPr lang="de-DE" sz="800" spc="13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Wort)</a:t>
                      </a:r>
                      <a:endParaRPr lang="de-DE" sz="700">
                        <a:effectLst/>
                      </a:endParaRPr>
                    </a:p>
                    <a:p>
                      <a:pPr marL="34290" marR="33655" algn="just"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„Damit sie</a:t>
                      </a:r>
                      <a:r>
                        <a:rPr lang="de-DE" sz="800" spc="1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das Manna,</a:t>
                      </a:r>
                      <a:r>
                        <a:rPr lang="de-DE" sz="800" spc="-1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das </a:t>
                      </a:r>
                      <a:r>
                        <a:rPr lang="de-DE" sz="800">
                          <a:effectLst/>
                        </a:rPr>
                        <a:t>Engelsbrot</a:t>
                      </a:r>
                      <a:r>
                        <a:rPr lang="de-DE" sz="800" spc="12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schätzen</a:t>
                      </a:r>
                      <a:r>
                        <a:rPr lang="de-DE" sz="800" spc="11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sollten</a:t>
                      </a:r>
                      <a:r>
                        <a:rPr lang="de-DE" sz="800" spc="11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und</a:t>
                      </a:r>
                      <a:r>
                        <a:rPr lang="de-DE" sz="800" spc="10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darin</a:t>
                      </a:r>
                      <a:r>
                        <a:rPr lang="de-DE" sz="800" spc="115">
                          <a:effectLst/>
                        </a:rPr>
                        <a:t> </a:t>
                      </a:r>
                      <a:r>
                        <a:rPr lang="de-DE" sz="800">
                          <a:effectLst/>
                        </a:rPr>
                        <a:t>volle</a:t>
                      </a:r>
                      <a:r>
                        <a:rPr lang="de-DE" sz="800" spc="12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Genüge</a:t>
                      </a:r>
                      <a:r>
                        <a:rPr lang="de-DE" sz="800" spc="-2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finden</a:t>
                      </a:r>
                      <a:r>
                        <a:rPr lang="de-DE" sz="800" spc="-2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sollten“</a:t>
                      </a:r>
                      <a:r>
                        <a:rPr lang="de-DE" sz="800" spc="-1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Ps.</a:t>
                      </a:r>
                      <a:r>
                        <a:rPr lang="de-DE" sz="800" spc="-3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78,24.25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55344">
                <a:tc>
                  <a:txBody>
                    <a:bodyPr/>
                    <a:lstStyle/>
                    <a:p>
                      <a:pPr marL="34925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Manna</a:t>
                      </a:r>
                      <a:r>
                        <a:rPr lang="de-DE" sz="800" spc="-5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(2)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 dirty="0">
                          <a:effectLst/>
                        </a:rPr>
                        <a:t>Bild</a:t>
                      </a:r>
                      <a:r>
                        <a:rPr lang="de-DE" sz="800" dirty="0">
                          <a:effectLst/>
                        </a:rPr>
                        <a:t> von</a:t>
                      </a:r>
                      <a:r>
                        <a:rPr lang="de-DE" sz="800" spc="-15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Jesus</a:t>
                      </a:r>
                      <a:r>
                        <a:rPr lang="de-DE" sz="800" spc="-15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(Joh. 6)</a:t>
                      </a:r>
                      <a:endParaRPr lang="de-DE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00166">
                <a:tc>
                  <a:txBody>
                    <a:bodyPr/>
                    <a:lstStyle/>
                    <a:p>
                      <a:pPr marL="34925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Täglich</a:t>
                      </a:r>
                      <a:r>
                        <a:rPr lang="de-DE" sz="800" spc="-4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einsammeln</a:t>
                      </a:r>
                      <a:r>
                        <a:rPr lang="de-DE" sz="800" spc="-4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(V.4)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marR="31750" algn="just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 dirty="0">
                          <a:effectLst/>
                        </a:rPr>
                        <a:t>Täglich</a:t>
                      </a:r>
                      <a:r>
                        <a:rPr lang="de-DE" sz="800" spc="60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brachen</a:t>
                      </a:r>
                      <a:r>
                        <a:rPr lang="de-DE" sz="800" spc="45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wir</a:t>
                      </a:r>
                      <a:r>
                        <a:rPr lang="de-DE" sz="800" spc="55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die</a:t>
                      </a:r>
                      <a:r>
                        <a:rPr lang="de-DE" sz="800" spc="100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geistliche</a:t>
                      </a:r>
                      <a:r>
                        <a:rPr lang="de-DE" sz="800" spc="155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Nahrung</a:t>
                      </a:r>
                      <a:r>
                        <a:rPr lang="de-DE" sz="800" spc="205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des</a:t>
                      </a:r>
                      <a:r>
                        <a:rPr lang="de-DE" sz="800" spc="230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Wortes</a:t>
                      </a:r>
                      <a:r>
                        <a:rPr lang="de-DE" sz="800" spc="225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Gottes.</a:t>
                      </a:r>
                      <a:r>
                        <a:rPr lang="de-DE" sz="800" spc="235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(1.Petr.</a:t>
                      </a:r>
                      <a:r>
                        <a:rPr lang="de-DE" sz="800" spc="135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2,2+2.Kor.</a:t>
                      </a:r>
                      <a:r>
                        <a:rPr lang="de-DE" sz="800" spc="-80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4,16)</a:t>
                      </a:r>
                      <a:endParaRPr lang="de-DE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72024">
                <a:tc>
                  <a:txBody>
                    <a:bodyPr/>
                    <a:lstStyle/>
                    <a:p>
                      <a:pPr marL="34925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Einsammeln</a:t>
                      </a:r>
                      <a:r>
                        <a:rPr lang="de-DE" sz="800" spc="-65">
                          <a:effectLst/>
                        </a:rPr>
                        <a:t> </a:t>
                      </a:r>
                      <a:r>
                        <a:rPr lang="de-DE" sz="800">
                          <a:effectLst/>
                        </a:rPr>
                        <a:t>vor</a:t>
                      </a:r>
                      <a:r>
                        <a:rPr lang="de-DE" sz="800" spc="-6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Sonnenaufgang.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marR="32385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Frühe</a:t>
                      </a:r>
                      <a:r>
                        <a:rPr lang="de-DE" sz="800" spc="26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will</a:t>
                      </a:r>
                      <a:r>
                        <a:rPr lang="de-DE" sz="800" spc="270">
                          <a:effectLst/>
                        </a:rPr>
                        <a:t> </a:t>
                      </a:r>
                      <a:r>
                        <a:rPr lang="de-DE" sz="800">
                          <a:effectLst/>
                        </a:rPr>
                        <a:t>ich</a:t>
                      </a:r>
                      <a:r>
                        <a:rPr lang="de-DE" sz="800" spc="25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sein</a:t>
                      </a:r>
                      <a:r>
                        <a:rPr lang="de-DE" sz="800" spc="26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Wort</a:t>
                      </a:r>
                      <a:r>
                        <a:rPr lang="de-DE" sz="800" spc="265">
                          <a:effectLst/>
                        </a:rPr>
                        <a:t> </a:t>
                      </a:r>
                      <a:r>
                        <a:rPr lang="de-DE" sz="800">
                          <a:effectLst/>
                        </a:rPr>
                        <a:t>hören</a:t>
                      </a:r>
                      <a:r>
                        <a:rPr lang="de-DE" sz="800" spc="26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(Jes.</a:t>
                      </a:r>
                      <a:r>
                        <a:rPr lang="de-DE" sz="800" spc="11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50,4</a:t>
                      </a:r>
                      <a:r>
                        <a:rPr lang="de-DE" sz="800" spc="-15">
                          <a:effectLst/>
                        </a:rPr>
                        <a:t> </a:t>
                      </a:r>
                      <a:r>
                        <a:rPr lang="de-DE" sz="800">
                          <a:effectLst/>
                        </a:rPr>
                        <a:t>+</a:t>
                      </a:r>
                      <a:r>
                        <a:rPr lang="de-DE" sz="800" spc="-3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Spr.</a:t>
                      </a:r>
                      <a:r>
                        <a:rPr lang="de-DE" sz="800" spc="-2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8,17)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71334">
                <a:tc>
                  <a:txBody>
                    <a:bodyPr/>
                    <a:lstStyle/>
                    <a:p>
                      <a:pPr marL="34925" marR="34925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Sammeln</a:t>
                      </a:r>
                      <a:r>
                        <a:rPr lang="de-DE" sz="800" spc="17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bevor</a:t>
                      </a:r>
                      <a:r>
                        <a:rPr lang="de-DE" sz="800" spc="18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es</a:t>
                      </a:r>
                      <a:r>
                        <a:rPr lang="de-DE" sz="800" spc="175">
                          <a:effectLst/>
                        </a:rPr>
                        <a:t> </a:t>
                      </a:r>
                      <a:r>
                        <a:rPr lang="de-DE" sz="800">
                          <a:effectLst/>
                        </a:rPr>
                        <a:t>gegessen</a:t>
                      </a:r>
                      <a:r>
                        <a:rPr lang="de-DE" sz="800" spc="18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werden</a:t>
                      </a:r>
                      <a:r>
                        <a:rPr lang="de-DE" sz="800" spc="100">
                          <a:effectLst/>
                        </a:rPr>
                        <a:t> </a:t>
                      </a:r>
                      <a:r>
                        <a:rPr lang="de-DE" sz="800">
                          <a:effectLst/>
                        </a:rPr>
                        <a:t>konnte.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marR="33020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Unter</a:t>
                      </a:r>
                      <a:r>
                        <a:rPr lang="de-DE" sz="800" spc="1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Ringen</a:t>
                      </a:r>
                      <a:r>
                        <a:rPr lang="de-DE" sz="800" spc="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und</a:t>
                      </a:r>
                      <a:r>
                        <a:rPr lang="de-DE" sz="80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Beten</a:t>
                      </a:r>
                      <a:r>
                        <a:rPr lang="de-DE" sz="800" spc="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wird</a:t>
                      </a:r>
                      <a:r>
                        <a:rPr lang="de-DE" sz="800" spc="1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sich</a:t>
                      </a:r>
                      <a:r>
                        <a:rPr lang="de-DE" sz="800" spc="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das</a:t>
                      </a:r>
                      <a:r>
                        <a:rPr lang="de-DE" sz="800" spc="11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Wort Gottes erschließen.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90558">
                <a:tc>
                  <a:txBody>
                    <a:bodyPr/>
                    <a:lstStyle/>
                    <a:p>
                      <a:pPr marL="34925" marR="33020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1115060" algn="l"/>
                          <a:tab pos="2132330" algn="l"/>
                          <a:tab pos="2848610" algn="l"/>
                        </a:tabLst>
                      </a:pPr>
                      <a:r>
                        <a:rPr lang="de-DE" sz="800" spc="-5">
                          <a:effectLst/>
                        </a:rPr>
                        <a:t>Schleier	(keiner	hat	es</a:t>
                      </a:r>
                      <a:r>
                        <a:rPr lang="de-DE" sz="800" spc="14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herunterkommen</a:t>
                      </a:r>
                      <a:r>
                        <a:rPr lang="de-DE" sz="800" spc="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sehen)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marR="33020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Jesus</a:t>
                      </a:r>
                      <a:r>
                        <a:rPr lang="de-DE" sz="800" spc="10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kam</a:t>
                      </a:r>
                      <a:r>
                        <a:rPr lang="de-DE" sz="800" spc="9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auf</a:t>
                      </a:r>
                      <a:r>
                        <a:rPr lang="de-DE" sz="800" spc="9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diese</a:t>
                      </a:r>
                      <a:r>
                        <a:rPr lang="de-DE" sz="800" spc="11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Erde,</a:t>
                      </a:r>
                      <a:r>
                        <a:rPr lang="de-DE" sz="800" spc="10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ohne</a:t>
                      </a:r>
                      <a:r>
                        <a:rPr lang="de-DE" sz="800" spc="12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dass</a:t>
                      </a:r>
                      <a:r>
                        <a:rPr lang="de-DE" sz="800" spc="13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jemand es </a:t>
                      </a:r>
                      <a:r>
                        <a:rPr lang="de-DE" sz="800">
                          <a:effectLst/>
                        </a:rPr>
                        <a:t>beobachtet</a:t>
                      </a:r>
                      <a:r>
                        <a:rPr lang="de-DE" sz="800" spc="-1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hätte.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71334">
                <a:tc>
                  <a:txBody>
                    <a:bodyPr/>
                    <a:lstStyle/>
                    <a:p>
                      <a:pPr marL="34925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Jeder</a:t>
                      </a:r>
                      <a:r>
                        <a:rPr lang="de-DE" sz="800" spc="-1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sammle</a:t>
                      </a:r>
                      <a:r>
                        <a:rPr lang="de-DE" sz="800" spc="-1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soviel</a:t>
                      </a:r>
                      <a:r>
                        <a:rPr lang="de-DE" sz="800" spc="-10">
                          <a:effectLst/>
                        </a:rPr>
                        <a:t> </a:t>
                      </a:r>
                      <a:r>
                        <a:rPr lang="de-DE" sz="800">
                          <a:effectLst/>
                        </a:rPr>
                        <a:t>er</a:t>
                      </a:r>
                      <a:r>
                        <a:rPr lang="de-DE" sz="800" spc="-3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benötigt.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marR="34290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Unterschiede</a:t>
                      </a:r>
                      <a:r>
                        <a:rPr lang="de-DE" sz="800" spc="6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im</a:t>
                      </a:r>
                      <a:r>
                        <a:rPr lang="de-DE" sz="800" spc="2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Maße</a:t>
                      </a:r>
                      <a:r>
                        <a:rPr lang="de-DE" sz="800" spc="3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des</a:t>
                      </a:r>
                      <a:r>
                        <a:rPr lang="de-DE" sz="800" spc="4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geistlichen</a:t>
                      </a:r>
                      <a:r>
                        <a:rPr lang="de-DE" sz="800" spc="17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Verlangens.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400166">
                <a:tc>
                  <a:txBody>
                    <a:bodyPr/>
                    <a:lstStyle/>
                    <a:p>
                      <a:pPr marL="34925" marR="31750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Hausvater</a:t>
                      </a:r>
                      <a:r>
                        <a:rPr lang="de-DE" sz="800">
                          <a:effectLst/>
                        </a:rPr>
                        <a:t> </a:t>
                      </a:r>
                      <a:r>
                        <a:rPr lang="de-DE" sz="800" spc="2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hat</a:t>
                      </a:r>
                      <a:r>
                        <a:rPr lang="de-DE" sz="800">
                          <a:effectLst/>
                        </a:rPr>
                        <a:t> </a:t>
                      </a:r>
                      <a:r>
                        <a:rPr lang="de-DE" sz="800" spc="4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für</a:t>
                      </a:r>
                      <a:r>
                        <a:rPr lang="de-DE" sz="800">
                          <a:effectLst/>
                        </a:rPr>
                        <a:t> </a:t>
                      </a:r>
                      <a:r>
                        <a:rPr lang="de-DE" sz="800" spc="2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seine</a:t>
                      </a:r>
                      <a:r>
                        <a:rPr lang="de-DE" sz="800">
                          <a:effectLst/>
                        </a:rPr>
                        <a:t> </a:t>
                      </a:r>
                      <a:r>
                        <a:rPr lang="de-DE" sz="800" spc="4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Familie</a:t>
                      </a:r>
                      <a:r>
                        <a:rPr lang="de-DE" sz="800">
                          <a:effectLst/>
                        </a:rPr>
                        <a:t> </a:t>
                      </a:r>
                      <a:r>
                        <a:rPr lang="de-DE" sz="800" spc="5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zu</a:t>
                      </a:r>
                      <a:r>
                        <a:rPr lang="de-DE" sz="800" spc="14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sammeln.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marR="31750" algn="just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 dirty="0">
                          <a:effectLst/>
                        </a:rPr>
                        <a:t>Geistliche</a:t>
                      </a:r>
                      <a:r>
                        <a:rPr lang="de-DE" sz="800" spc="50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Verantwortung</a:t>
                      </a:r>
                      <a:r>
                        <a:rPr lang="de-DE" sz="800" spc="40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der</a:t>
                      </a:r>
                      <a:r>
                        <a:rPr lang="de-DE" sz="800" spc="60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Eltern</a:t>
                      </a:r>
                      <a:r>
                        <a:rPr lang="de-DE" sz="800" spc="205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für</a:t>
                      </a:r>
                      <a:r>
                        <a:rPr lang="de-DE" sz="800" spc="85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die</a:t>
                      </a:r>
                      <a:r>
                        <a:rPr lang="de-DE" sz="800" spc="100" dirty="0">
                          <a:effectLst/>
                        </a:rPr>
                        <a:t> </a:t>
                      </a:r>
                      <a:r>
                        <a:rPr lang="de-DE" sz="800" dirty="0">
                          <a:effectLst/>
                        </a:rPr>
                        <a:t>Kinder</a:t>
                      </a:r>
                      <a:r>
                        <a:rPr lang="de-DE" sz="800" spc="105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(Männer-Frauen,</a:t>
                      </a:r>
                      <a:r>
                        <a:rPr lang="de-DE" sz="800" spc="135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Ältere-Jüngere).</a:t>
                      </a:r>
                      <a:endParaRPr lang="de-DE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90558">
                <a:tc>
                  <a:txBody>
                    <a:bodyPr/>
                    <a:lstStyle/>
                    <a:p>
                      <a:pPr marL="34925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de-DE" sz="800" spc="-5">
                          <a:effectLst/>
                        </a:rPr>
                        <a:t>Niemand</a:t>
                      </a:r>
                      <a:r>
                        <a:rPr lang="de-DE" sz="800" spc="-20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lasse</a:t>
                      </a:r>
                      <a:r>
                        <a:rPr lang="de-DE" sz="800" spc="-35">
                          <a:effectLst/>
                        </a:rPr>
                        <a:t> </a:t>
                      </a:r>
                      <a:r>
                        <a:rPr lang="de-DE" sz="800" spc="-5">
                          <a:effectLst/>
                        </a:rPr>
                        <a:t>übrig!</a:t>
                      </a:r>
                      <a:endParaRPr lang="de-DE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 marR="33020" eaLnBrk="0" hangingPunct="0">
                        <a:lnSpc>
                          <a:spcPct val="115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429260" algn="l"/>
                          <a:tab pos="1913890" algn="l"/>
                          <a:tab pos="2242820" algn="l"/>
                          <a:tab pos="2725420" algn="l"/>
                        </a:tabLst>
                      </a:pPr>
                      <a:r>
                        <a:rPr lang="de-DE" sz="800" spc="-5" dirty="0">
                          <a:effectLst/>
                        </a:rPr>
                        <a:t>Die	Erquickung	liegt	im	jetzt	und</a:t>
                      </a:r>
                      <a:r>
                        <a:rPr lang="de-DE" sz="800" spc="150" dirty="0">
                          <a:effectLst/>
                        </a:rPr>
                        <a:t> </a:t>
                      </a:r>
                      <a:r>
                        <a:rPr lang="de-DE" sz="800" spc="-5" dirty="0">
                          <a:effectLst/>
                        </a:rPr>
                        <a:t>heute.</a:t>
                      </a:r>
                      <a:endParaRPr lang="de-DE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6413" y="9604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713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Bildschirmpräsentation (16:9)</PresentationFormat>
  <Paragraphs>33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Standarddesign</vt:lpstr>
      <vt:lpstr>1_Standarddesign</vt:lpstr>
      <vt:lpstr>„4 verschiedene Blickrichtungen!“  2. Mose 16,1 – 18</vt:lpstr>
      <vt:lpstr>Manna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„Es steht geschrieben!“  Mt. 4,4</dc:title>
  <dc:creator>tkarker</dc:creator>
  <cp:lastModifiedBy>TK</cp:lastModifiedBy>
  <cp:revision>8</cp:revision>
  <cp:lastPrinted>1601-01-01T00:00:00Z</cp:lastPrinted>
  <dcterms:created xsi:type="dcterms:W3CDTF">2011-02-08T16:30:20Z</dcterms:created>
  <dcterms:modified xsi:type="dcterms:W3CDTF">2021-07-14T09:52:38Z</dcterms:modified>
</cp:coreProperties>
</file>