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9" r:id="rId2"/>
    <p:sldId id="322" r:id="rId3"/>
    <p:sldId id="323" r:id="rId4"/>
    <p:sldId id="325" r:id="rId5"/>
    <p:sldId id="324" r:id="rId6"/>
    <p:sldId id="316" r:id="rId7"/>
    <p:sldId id="320" r:id="rId8"/>
    <p:sldId id="314" r:id="rId9"/>
    <p:sldId id="321" r:id="rId10"/>
    <p:sldId id="327" r:id="rId11"/>
    <p:sldId id="326" r:id="rId1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59" autoAdjust="0"/>
    <p:restoredTop sz="92749" autoAdjust="0"/>
  </p:normalViewPr>
  <p:slideViewPr>
    <p:cSldViewPr>
      <p:cViewPr varScale="1">
        <p:scale>
          <a:sx n="136" d="100"/>
          <a:sy n="136" d="100"/>
        </p:scale>
        <p:origin x="-9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4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02.06.2024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e-bibel.de/bibel/LU84/PRO.3.11-PRO.3.1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971600" y="555526"/>
            <a:ext cx="6768752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spc="300" dirty="0" smtClean="0">
                <a:latin typeface="BeneluxHeavy" pitchFamily="2" charset="0"/>
              </a:rPr>
              <a:t>Gottesdienst in </a:t>
            </a:r>
            <a:r>
              <a:rPr lang="de-DE" sz="2800" b="1" spc="300" dirty="0" err="1" smtClean="0">
                <a:latin typeface="BeneluxHeavy" pitchFamily="2" charset="0"/>
              </a:rPr>
              <a:t>Düshorn</a:t>
            </a:r>
            <a:r>
              <a:rPr lang="de-DE" sz="2800" b="1" spc="300" dirty="0" smtClean="0">
                <a:latin typeface="BeneluxHeavy" pitchFamily="2" charset="0"/>
              </a:rPr>
              <a:t> </a:t>
            </a:r>
            <a:r>
              <a:rPr lang="de-DE" sz="2000" dirty="0" smtClean="0">
                <a:latin typeface="BeneluxHeavy" pitchFamily="2" charset="0"/>
              </a:rPr>
              <a:t>(2.6.24)</a:t>
            </a:r>
          </a:p>
          <a:p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3232454" y="1202069"/>
            <a:ext cx="267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Herzlich willkommen!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43608" y="206769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004048" y="202371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FF00"/>
                </a:solidFill>
                <a:latin typeface="BeneluxHeavy" pitchFamily="2" charset="0"/>
              </a:rPr>
              <a:t>Wochenspruch: Lukas 10,16a</a:t>
            </a:r>
            <a:endParaRPr lang="de-DE" dirty="0">
              <a:latin typeface="BeneluxHeavy" pitchFamily="2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5004048" y="2715766"/>
            <a:ext cx="3384376" cy="923330"/>
          </a:xfrm>
          <a:prstGeom prst="rect">
            <a:avLst/>
          </a:prstGeom>
          <a:solidFill>
            <a:srgbClr val="F1D893"/>
          </a:solidFill>
        </p:spPr>
        <p:txBody>
          <a:bodyPr wrap="square" rtlCol="0">
            <a:spAutoFit/>
          </a:bodyPr>
          <a:lstStyle/>
          <a:p>
            <a:r>
              <a:rPr lang="de-DE" b="1" dirty="0">
                <a:latin typeface="BeneluxHeavy" pitchFamily="2" charset="0"/>
              </a:rPr>
              <a:t>Wer euch hört, der hört </a:t>
            </a:r>
            <a:r>
              <a:rPr lang="de-DE" b="1" dirty="0" smtClean="0">
                <a:latin typeface="BeneluxHeavy" pitchFamily="2" charset="0"/>
              </a:rPr>
              <a:t>mich;</a:t>
            </a:r>
          </a:p>
          <a:p>
            <a:r>
              <a:rPr lang="de-DE" b="1" dirty="0" smtClean="0">
                <a:latin typeface="BeneluxHeavy" pitchFamily="2" charset="0"/>
              </a:rPr>
              <a:t>und </a:t>
            </a:r>
            <a:r>
              <a:rPr lang="de-DE" b="1" dirty="0">
                <a:latin typeface="BeneluxHeavy" pitchFamily="2" charset="0"/>
              </a:rPr>
              <a:t>wer euch </a:t>
            </a:r>
            <a:r>
              <a:rPr lang="de-DE" b="1" dirty="0" smtClean="0">
                <a:latin typeface="BeneluxHeavy" pitchFamily="2" charset="0"/>
              </a:rPr>
              <a:t>verachtet,</a:t>
            </a:r>
          </a:p>
          <a:p>
            <a:r>
              <a:rPr lang="de-DE" b="1" dirty="0" smtClean="0">
                <a:latin typeface="BeneluxHeavy" pitchFamily="2" charset="0"/>
              </a:rPr>
              <a:t>der </a:t>
            </a:r>
            <a:r>
              <a:rPr lang="de-DE" b="1" dirty="0">
                <a:latin typeface="BeneluxHeavy" pitchFamily="2" charset="0"/>
              </a:rPr>
              <a:t>verachtet mich;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38308"/>
            <a:ext cx="3938014" cy="221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93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2524" y="1419622"/>
            <a:ext cx="5743635" cy="3232100"/>
          </a:xfrm>
          <a:prstGeom prst="rect">
            <a:avLst/>
          </a:prstGeom>
        </p:spPr>
      </p:pic>
      <p:sp>
        <p:nvSpPr>
          <p:cNvPr id="2" name="Titel 1"/>
          <p:cNvSpPr txBox="1">
            <a:spLocks/>
          </p:cNvSpPr>
          <p:nvPr/>
        </p:nvSpPr>
        <p:spPr>
          <a:xfrm>
            <a:off x="467544" y="1347614"/>
            <a:ext cx="4572508" cy="93610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5400" b="1" spc="600" dirty="0" smtClean="0">
                <a:latin typeface="BeneluxHeavy" pitchFamily="2" charset="0"/>
              </a:rPr>
              <a:t>Abend</a:t>
            </a:r>
            <a:r>
              <a:rPr lang="de-DE" sz="5400" b="1" spc="600" dirty="0" smtClean="0">
                <a:solidFill>
                  <a:srgbClr val="FF0000"/>
                </a:solidFill>
                <a:latin typeface="BeneluxHeavy" pitchFamily="2" charset="0"/>
              </a:rPr>
              <a:t>mahl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76138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1229649" y="445157"/>
            <a:ext cx="66847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spc="300" dirty="0" smtClean="0">
                <a:solidFill>
                  <a:schemeClr val="bg1"/>
                </a:solidFill>
                <a:latin typeface="BeneluxHeavy" pitchFamily="2" charset="0"/>
              </a:rPr>
              <a:t>Gesegneten Sonntag und </a:t>
            </a:r>
          </a:p>
          <a:p>
            <a:pPr algn="ctr"/>
            <a:r>
              <a:rPr lang="de-DE" sz="3200" b="1" spc="300" dirty="0" smtClean="0">
                <a:solidFill>
                  <a:schemeClr val="bg1"/>
                </a:solidFill>
                <a:latin typeface="BeneluxHeavy" pitchFamily="2" charset="0"/>
              </a:rPr>
              <a:t>auf Wiedersehen!</a:t>
            </a:r>
            <a:endParaRPr lang="de-DE" sz="3200" b="1" spc="300" dirty="0">
              <a:solidFill>
                <a:schemeClr val="bg1"/>
              </a:solidFill>
              <a:latin typeface="BeneluxHeavy" pitchFamily="2" charset="0"/>
            </a:endParaRP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328" y="1847613"/>
            <a:ext cx="5001344" cy="281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30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971600" y="555526"/>
            <a:ext cx="7200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/>
              <a:t>Psalm 119,1-12</a:t>
            </a:r>
          </a:p>
          <a:p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1043608" y="206769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71600" y="1347614"/>
            <a:ext cx="63367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FF00"/>
              </a:buClr>
              <a:buFont typeface="+mj-lt"/>
              <a:buAutoNum type="arabicPeriod"/>
            </a:pP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Wohl </a:t>
            </a:r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denen, die ohne Tadel </a:t>
            </a: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leben,</a:t>
            </a:r>
          </a:p>
          <a:p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	</a:t>
            </a: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die </a:t>
            </a:r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im Gesetz des HERRN </a:t>
            </a: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wandeln!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 startAt="2"/>
            </a:pP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Wohl </a:t>
            </a:r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denen, die sich an seine Mahnungen </a:t>
            </a: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halten,</a:t>
            </a:r>
          </a:p>
          <a:p>
            <a:pPr>
              <a:buClr>
                <a:srgbClr val="FFFF00"/>
              </a:buClr>
            </a:pPr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	</a:t>
            </a: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die </a:t>
            </a:r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ihn von ganzem Herzen </a:t>
            </a: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suchen,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 startAt="3"/>
            </a:pPr>
            <a:r>
              <a:rPr lang="de-DE" sz="1600" dirty="0" smtClean="0">
                <a:solidFill>
                  <a:schemeClr val="bg1"/>
                </a:solidFill>
              </a:rPr>
              <a:t>die </a:t>
            </a:r>
            <a:r>
              <a:rPr lang="de-DE" sz="1600" dirty="0">
                <a:solidFill>
                  <a:schemeClr val="bg1"/>
                </a:solidFill>
              </a:rPr>
              <a:t>auf seinen Wegen </a:t>
            </a:r>
            <a:r>
              <a:rPr lang="de-DE" sz="1600" dirty="0" smtClean="0">
                <a:solidFill>
                  <a:schemeClr val="bg1"/>
                </a:solidFill>
              </a:rPr>
              <a:t>wandeln und </a:t>
            </a:r>
            <a:r>
              <a:rPr lang="de-DE" sz="1600" dirty="0">
                <a:solidFill>
                  <a:schemeClr val="bg1"/>
                </a:solidFill>
              </a:rPr>
              <a:t>kein Unrecht </a:t>
            </a:r>
            <a:r>
              <a:rPr lang="de-DE" sz="1600" dirty="0" smtClean="0">
                <a:solidFill>
                  <a:schemeClr val="bg1"/>
                </a:solidFill>
              </a:rPr>
              <a:t>tun.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 startAt="4"/>
            </a:pPr>
            <a:r>
              <a:rPr lang="de-DE" sz="1600" dirty="0" smtClean="0">
                <a:solidFill>
                  <a:schemeClr val="bg1"/>
                </a:solidFill>
              </a:rPr>
              <a:t>Du </a:t>
            </a:r>
            <a:r>
              <a:rPr lang="de-DE" sz="1600" dirty="0">
                <a:solidFill>
                  <a:schemeClr val="bg1"/>
                </a:solidFill>
              </a:rPr>
              <a:t>hast geboten, fleißig zu </a:t>
            </a:r>
            <a:r>
              <a:rPr lang="de-DE" sz="1600" dirty="0" smtClean="0">
                <a:solidFill>
                  <a:schemeClr val="bg1"/>
                </a:solidFill>
              </a:rPr>
              <a:t>halten deine Befehle.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 startAt="5"/>
            </a:pPr>
            <a:r>
              <a:rPr lang="de-DE" sz="1600" dirty="0" smtClean="0">
                <a:solidFill>
                  <a:schemeClr val="bg1"/>
                </a:solidFill>
              </a:rPr>
              <a:t>O </a:t>
            </a:r>
            <a:r>
              <a:rPr lang="de-DE" sz="1600" dirty="0">
                <a:solidFill>
                  <a:schemeClr val="bg1"/>
                </a:solidFill>
              </a:rPr>
              <a:t>dass mein Leben deine </a:t>
            </a:r>
            <a:r>
              <a:rPr lang="de-DE" sz="1600" dirty="0" smtClean="0">
                <a:solidFill>
                  <a:schemeClr val="bg1"/>
                </a:solidFill>
              </a:rPr>
              <a:t>Gebote mit </a:t>
            </a:r>
            <a:r>
              <a:rPr lang="de-DE" sz="1600" dirty="0">
                <a:solidFill>
                  <a:schemeClr val="bg1"/>
                </a:solidFill>
              </a:rPr>
              <a:t>ganzem Ernst </a:t>
            </a:r>
            <a:r>
              <a:rPr lang="de-DE" sz="1600" dirty="0" smtClean="0">
                <a:solidFill>
                  <a:schemeClr val="bg1"/>
                </a:solidFill>
              </a:rPr>
              <a:t>hielte.</a:t>
            </a:r>
            <a:endParaRPr lang="de-DE" sz="1600" dirty="0" smtClean="0"/>
          </a:p>
          <a:p>
            <a:pPr marL="342900" indent="-342900">
              <a:buClr>
                <a:srgbClr val="FFFF00"/>
              </a:buClr>
              <a:buFont typeface="+mj-lt"/>
              <a:buAutoNum type="arabicPeriod" startAt="6"/>
            </a:pPr>
            <a:r>
              <a:rPr lang="de-DE" sz="1600" dirty="0" smtClean="0">
                <a:solidFill>
                  <a:schemeClr val="bg1"/>
                </a:solidFill>
              </a:rPr>
              <a:t>Wenn </a:t>
            </a:r>
            <a:r>
              <a:rPr lang="de-DE" sz="1600" dirty="0">
                <a:solidFill>
                  <a:schemeClr val="bg1"/>
                </a:solidFill>
              </a:rPr>
              <a:t>ich schaue allein auf deine </a:t>
            </a:r>
            <a:r>
              <a:rPr lang="de-DE" sz="1600" dirty="0" smtClean="0">
                <a:solidFill>
                  <a:schemeClr val="bg1"/>
                </a:solidFill>
              </a:rPr>
              <a:t>Gebote,</a:t>
            </a:r>
          </a:p>
          <a:p>
            <a:pPr>
              <a:buClr>
                <a:srgbClr val="FFFF00"/>
              </a:buClr>
            </a:pPr>
            <a:r>
              <a:rPr lang="de-DE" sz="1600" dirty="0">
                <a:solidFill>
                  <a:schemeClr val="bg1"/>
                </a:solidFill>
              </a:rPr>
              <a:t>	</a:t>
            </a:r>
            <a:r>
              <a:rPr lang="de-DE" sz="1600" dirty="0" smtClean="0">
                <a:solidFill>
                  <a:schemeClr val="bg1"/>
                </a:solidFill>
              </a:rPr>
              <a:t>so </a:t>
            </a:r>
            <a:r>
              <a:rPr lang="de-DE" sz="1600" dirty="0">
                <a:solidFill>
                  <a:schemeClr val="bg1"/>
                </a:solidFill>
              </a:rPr>
              <a:t>werde ich nicht </a:t>
            </a:r>
            <a:r>
              <a:rPr lang="de-DE" sz="1600" dirty="0" smtClean="0">
                <a:solidFill>
                  <a:schemeClr val="bg1"/>
                </a:solidFill>
              </a:rPr>
              <a:t>zuschanden.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 startAt="7"/>
            </a:pPr>
            <a:r>
              <a:rPr lang="de-DE" sz="1600" dirty="0" smtClean="0">
                <a:solidFill>
                  <a:schemeClr val="bg1"/>
                </a:solidFill>
              </a:rPr>
              <a:t>Ich </a:t>
            </a:r>
            <a:r>
              <a:rPr lang="de-DE" sz="1600" dirty="0">
                <a:solidFill>
                  <a:schemeClr val="bg1"/>
                </a:solidFill>
              </a:rPr>
              <a:t>danke dir mit aufrichtigem </a:t>
            </a:r>
            <a:r>
              <a:rPr lang="de-DE" sz="1600" dirty="0" smtClean="0">
                <a:solidFill>
                  <a:schemeClr val="bg1"/>
                </a:solidFill>
              </a:rPr>
              <a:t>Herzen,</a:t>
            </a:r>
          </a:p>
          <a:p>
            <a:r>
              <a:rPr lang="de-DE" sz="1600" dirty="0" smtClean="0">
                <a:solidFill>
                  <a:schemeClr val="bg1"/>
                </a:solidFill>
              </a:rPr>
              <a:t>	dass </a:t>
            </a:r>
            <a:r>
              <a:rPr lang="de-DE" sz="1600" dirty="0">
                <a:solidFill>
                  <a:schemeClr val="bg1"/>
                </a:solidFill>
              </a:rPr>
              <a:t>du mich lehrst die Ordnungen </a:t>
            </a:r>
            <a:r>
              <a:rPr lang="de-DE" sz="1600" dirty="0" smtClean="0">
                <a:solidFill>
                  <a:schemeClr val="bg1"/>
                </a:solidFill>
              </a:rPr>
              <a:t>deiner Gerechtigkeit.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 startAt="8"/>
            </a:pPr>
            <a:r>
              <a:rPr lang="de-DE" sz="1600" dirty="0" smtClean="0">
                <a:solidFill>
                  <a:schemeClr val="bg1"/>
                </a:solidFill>
              </a:rPr>
              <a:t>Deine </a:t>
            </a:r>
            <a:r>
              <a:rPr lang="de-DE" sz="1600" dirty="0">
                <a:solidFill>
                  <a:schemeClr val="bg1"/>
                </a:solidFill>
              </a:rPr>
              <a:t>Gebote will ich </a:t>
            </a:r>
            <a:r>
              <a:rPr lang="de-DE" sz="1600" dirty="0" smtClean="0">
                <a:solidFill>
                  <a:schemeClr val="bg1"/>
                </a:solidFill>
              </a:rPr>
              <a:t>halten; verlass </a:t>
            </a:r>
            <a:r>
              <a:rPr lang="de-DE" sz="1600" dirty="0">
                <a:solidFill>
                  <a:schemeClr val="bg1"/>
                </a:solidFill>
              </a:rPr>
              <a:t>mich nimmermehr</a:t>
            </a:r>
            <a:r>
              <a:rPr lang="de-DE" sz="1600" dirty="0" smtClean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41596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971600" y="555526"/>
            <a:ext cx="7200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/>
              <a:t>Psalm 119,1-12</a:t>
            </a:r>
          </a:p>
          <a:p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1043608" y="206769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971600" y="1344419"/>
            <a:ext cx="65167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FFFF00"/>
              </a:buClr>
              <a:buFont typeface="+mj-lt"/>
              <a:buAutoNum type="arabicPeriod" startAt="9"/>
            </a:pP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Wie wird ein junger Mann seinen Weg unsträflich gehen?</a:t>
            </a:r>
          </a:p>
          <a:p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	Wenn er sich hält an deine Worte.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 startAt="10"/>
            </a:pP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Ich </a:t>
            </a:r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suche dich von ganzem Herzen;</a:t>
            </a:r>
          </a:p>
          <a:p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	lass </a:t>
            </a:r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mich nicht abirren von deinen </a:t>
            </a: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Geboten.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 startAt="11"/>
            </a:pP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Ich </a:t>
            </a:r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behalte dein Wort in meinem Herzen,</a:t>
            </a:r>
          </a:p>
          <a:p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	damit </a:t>
            </a:r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ich nicht wider dich </a:t>
            </a: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sündige.</a:t>
            </a:r>
          </a:p>
          <a:p>
            <a:pPr marL="342900" indent="-342900">
              <a:buClr>
                <a:srgbClr val="FFFF00"/>
              </a:buClr>
              <a:buFont typeface="+mj-lt"/>
              <a:buAutoNum type="arabicPeriod" startAt="12"/>
            </a:pP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Gelobet </a:t>
            </a:r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seist du, </a:t>
            </a: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HERR! Lehre </a:t>
            </a:r>
            <a:r>
              <a:rPr lang="de-DE" sz="1600" dirty="0">
                <a:solidFill>
                  <a:schemeClr val="bg1"/>
                </a:solidFill>
                <a:latin typeface="BeneluxHeavy" pitchFamily="2" charset="0"/>
              </a:rPr>
              <a:t>mich deine Gebote</a:t>
            </a:r>
            <a:r>
              <a:rPr lang="de-DE" sz="1600" dirty="0" smtClean="0">
                <a:solidFill>
                  <a:schemeClr val="bg1"/>
                </a:solidFill>
                <a:latin typeface="BeneluxHeavy" pitchFamily="2" charset="0"/>
              </a:rPr>
              <a:t>!</a:t>
            </a:r>
            <a:endParaRPr lang="de-DE" sz="1600" dirty="0">
              <a:solidFill>
                <a:schemeClr val="bg1"/>
              </a:solidFill>
              <a:latin typeface="BeneluxHeav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98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971600" y="555526"/>
            <a:ext cx="7200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/>
              <a:t>Hebräer 12,4 – 11</a:t>
            </a:r>
          </a:p>
          <a:p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1043608" y="206769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51520" y="1347614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4</a:t>
            </a:r>
            <a:r>
              <a:rPr lang="de-DE" sz="1400" dirty="0" smtClean="0">
                <a:solidFill>
                  <a:schemeClr val="bg1"/>
                </a:solidFill>
                <a:latin typeface="BeneluxHeavy" pitchFamily="2" charset="0"/>
              </a:rPr>
              <a:t>Ihr </a:t>
            </a:r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habt noch nicht bis aufs Blut widerstanden im Kampf gegen die Sünde</a:t>
            </a:r>
          </a:p>
          <a:p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5und habt bereits den Trost vergessen, der zu euch redet wie zu seinen Kindern </a:t>
            </a:r>
            <a:r>
              <a:rPr lang="de-DE" sz="1400" u="sng" dirty="0" err="1">
                <a:solidFill>
                  <a:schemeClr val="bg1"/>
                </a:solidFill>
                <a:latin typeface="BeneluxHeavy" pitchFamily="2" charset="0"/>
                <a:hlinkClick r:id="rId2"/>
              </a:rPr>
              <a:t>Spr</a:t>
            </a:r>
            <a:r>
              <a:rPr lang="de-DE" sz="1400" u="sng" dirty="0">
                <a:solidFill>
                  <a:schemeClr val="bg1"/>
                </a:solidFill>
                <a:latin typeface="BeneluxHeavy" pitchFamily="2" charset="0"/>
                <a:hlinkClick r:id="rId2"/>
              </a:rPr>
              <a:t> 3,11-12</a:t>
            </a:r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: „Mein Sohn, achte nicht gering die Erziehung des Herrn und verzage nicht, wenn du von ihm gestraft wirst.</a:t>
            </a:r>
          </a:p>
          <a:p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6Denn wen der Herr lieb hat, den züchtigt er, und er schlägt jeden Sohn, den er annimmt.“</a:t>
            </a:r>
          </a:p>
          <a:p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7Es dient zu eurer Erziehung, wenn ihr dulden müsst. Wie mit seinen Kindern geht Gott mit euch um; denn wo ist ein Sohn, den der Vater nicht züchtigt?</a:t>
            </a:r>
          </a:p>
          <a:p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8Seid ihr aber ohne Züchtigung, die doch alle erfahren haben, so seid ihr Ausgestoßene und nicht Kinder.</a:t>
            </a:r>
          </a:p>
          <a:p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9Wenn unsre leiblichen Väter uns gezüchtigt haben und wir sie doch </a:t>
            </a:r>
            <a:r>
              <a:rPr lang="de-DE" sz="1400" dirty="0">
                <a:latin typeface="BeneluxHeavy" pitchFamily="2" charset="0"/>
              </a:rPr>
              <a:t>geachtet haben, </a:t>
            </a:r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sollten wir uns dann nicht viel mehr unterordnen dem geistlichen Vater, damit wir </a:t>
            </a:r>
            <a:r>
              <a:rPr lang="de-DE" sz="1400" dirty="0">
                <a:latin typeface="BeneluxHeavy" pitchFamily="2" charset="0"/>
              </a:rPr>
              <a:t>leben?</a:t>
            </a:r>
          </a:p>
          <a:p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10Denn jene haben uns gezüchtigt für wenige Tage nach ihrem </a:t>
            </a:r>
            <a:r>
              <a:rPr lang="de-DE" sz="1400" dirty="0">
                <a:latin typeface="BeneluxHeavy" pitchFamily="2" charset="0"/>
              </a:rPr>
              <a:t>Gutdünken,</a:t>
            </a:r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 dieser aber tut es zu unserm Besten, damit wir an seiner Heiligkeit Anteil erlangen.</a:t>
            </a:r>
          </a:p>
          <a:p>
            <a:r>
              <a:rPr lang="de-DE" sz="1400" dirty="0">
                <a:solidFill>
                  <a:schemeClr val="bg1"/>
                </a:solidFill>
                <a:latin typeface="BeneluxHeavy" pitchFamily="2" charset="0"/>
              </a:rPr>
              <a:t>11Jede Züchtigung aber, wenn sie da ist, scheint uns nicht Freude, sondern Leid zu sein; danach aber bringt sie als Frucht denen, die dadurch geübt sind, Frieden und Gerechtigkeit</a:t>
            </a:r>
            <a:r>
              <a:rPr lang="de-DE" sz="1400" dirty="0" smtClean="0">
                <a:solidFill>
                  <a:schemeClr val="bg1"/>
                </a:solidFill>
                <a:latin typeface="BeneluxHeavy" pitchFamily="2" charset="0"/>
              </a:rPr>
              <a:t>.</a:t>
            </a:r>
            <a:endParaRPr lang="de-DE" sz="1400" dirty="0">
              <a:solidFill>
                <a:schemeClr val="bg1"/>
              </a:solidFill>
              <a:latin typeface="BeneluxHeav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53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971600" y="555526"/>
            <a:ext cx="7200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/>
              <a:t>Jesu wundersame Wege mit den Seinen</a:t>
            </a:r>
          </a:p>
          <a:p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3232454" y="1202069"/>
            <a:ext cx="2679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Psalm 119,67.71.75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043608" y="206769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115616" y="2197007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FF00"/>
                </a:solidFill>
              </a:rPr>
              <a:t>Vers 67: </a:t>
            </a:r>
            <a:r>
              <a:rPr lang="de-DE" dirty="0" smtClean="0">
                <a:solidFill>
                  <a:schemeClr val="bg1"/>
                </a:solidFill>
              </a:rPr>
              <a:t>Ehe </a:t>
            </a:r>
            <a:r>
              <a:rPr lang="de-DE" dirty="0">
                <a:solidFill>
                  <a:schemeClr val="bg1"/>
                </a:solidFill>
              </a:rPr>
              <a:t>ich </a:t>
            </a:r>
            <a:r>
              <a:rPr lang="de-DE" dirty="0">
                <a:solidFill>
                  <a:schemeClr val="bg2"/>
                </a:solidFill>
              </a:rPr>
              <a:t>gedemütigt</a:t>
            </a:r>
            <a:r>
              <a:rPr lang="de-DE" dirty="0">
                <a:solidFill>
                  <a:schemeClr val="bg1"/>
                </a:solidFill>
              </a:rPr>
              <a:t> wurde, irrte </a:t>
            </a:r>
            <a:r>
              <a:rPr lang="de-DE" dirty="0" smtClean="0">
                <a:solidFill>
                  <a:schemeClr val="bg1"/>
                </a:solidFill>
              </a:rPr>
              <a:t>ich; nun </a:t>
            </a:r>
            <a:r>
              <a:rPr lang="de-DE" dirty="0">
                <a:solidFill>
                  <a:schemeClr val="bg1"/>
                </a:solidFill>
              </a:rPr>
              <a:t>aber halte ich </a:t>
            </a:r>
            <a:r>
              <a:rPr lang="de-DE" dirty="0" smtClean="0">
                <a:solidFill>
                  <a:schemeClr val="bg1"/>
                </a:solidFill>
              </a:rPr>
              <a:t>	dein Wort</a:t>
            </a:r>
            <a:r>
              <a:rPr lang="de-DE" dirty="0"/>
              <a:t>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15616" y="2864530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FF00"/>
                </a:solidFill>
              </a:rPr>
              <a:t>Vers 71: </a:t>
            </a:r>
            <a:r>
              <a:rPr lang="de-DE" dirty="0" smtClean="0">
                <a:solidFill>
                  <a:schemeClr val="bg1"/>
                </a:solidFill>
              </a:rPr>
              <a:t>Es </a:t>
            </a:r>
            <a:r>
              <a:rPr lang="de-DE" dirty="0">
                <a:solidFill>
                  <a:schemeClr val="bg1"/>
                </a:solidFill>
              </a:rPr>
              <a:t>ist gut für mich, dass du mich </a:t>
            </a:r>
            <a:r>
              <a:rPr lang="de-DE" dirty="0">
                <a:solidFill>
                  <a:srgbClr val="002060"/>
                </a:solidFill>
              </a:rPr>
              <a:t>gedemütigt </a:t>
            </a:r>
            <a:r>
              <a:rPr lang="de-DE" dirty="0" smtClean="0">
                <a:solidFill>
                  <a:srgbClr val="002060"/>
                </a:solidFill>
              </a:rPr>
              <a:t>hast, damit  </a:t>
            </a:r>
            <a:r>
              <a:rPr lang="de-DE" dirty="0" smtClean="0">
                <a:solidFill>
                  <a:schemeClr val="bg1"/>
                </a:solidFill>
              </a:rPr>
              <a:t>	ich </a:t>
            </a:r>
            <a:r>
              <a:rPr lang="de-DE" dirty="0">
                <a:solidFill>
                  <a:schemeClr val="bg1"/>
                </a:solidFill>
              </a:rPr>
              <a:t>deine Gebote lerne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115616" y="3612193"/>
            <a:ext cx="691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FF00"/>
                </a:solidFill>
              </a:rPr>
              <a:t>Vers 75: </a:t>
            </a:r>
            <a:r>
              <a:rPr lang="de-DE" dirty="0" smtClean="0">
                <a:solidFill>
                  <a:schemeClr val="bg1"/>
                </a:solidFill>
              </a:rPr>
              <a:t>HERR</a:t>
            </a:r>
            <a:r>
              <a:rPr lang="de-DE" dirty="0">
                <a:solidFill>
                  <a:schemeClr val="bg1"/>
                </a:solidFill>
              </a:rPr>
              <a:t>, ich weiß, dass deine Urteile gerecht </a:t>
            </a:r>
            <a:r>
              <a:rPr lang="de-DE" dirty="0" smtClean="0">
                <a:solidFill>
                  <a:schemeClr val="bg1"/>
                </a:solidFill>
              </a:rPr>
              <a:t>sind; in 	deiner </a:t>
            </a:r>
            <a:r>
              <a:rPr lang="de-DE" dirty="0">
                <a:solidFill>
                  <a:schemeClr val="bg1"/>
                </a:solidFill>
              </a:rPr>
              <a:t>Treue hast du mich gedemütigt</a:t>
            </a:r>
            <a:r>
              <a:rPr lang="de-DE" dirty="0" smtClean="0">
                <a:solidFill>
                  <a:schemeClr val="bg1"/>
                </a:solidFill>
              </a:rPr>
              <a:t>.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52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145" y="1492506"/>
            <a:ext cx="5129711" cy="2880000"/>
          </a:xfrm>
          <a:prstGeom prst="rect">
            <a:avLst/>
          </a:prstGeom>
        </p:spPr>
      </p:pic>
      <p:sp>
        <p:nvSpPr>
          <p:cNvPr id="20" name="Textfeld 19"/>
          <p:cNvSpPr txBox="1"/>
          <p:nvPr/>
        </p:nvSpPr>
        <p:spPr>
          <a:xfrm>
            <a:off x="3587836" y="627534"/>
            <a:ext cx="196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Psalm 119,1 – 8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6156160" y="1629579"/>
            <a:ext cx="288000" cy="28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/>
          <p:cNvSpPr/>
          <p:nvPr/>
        </p:nvSpPr>
        <p:spPr>
          <a:xfrm>
            <a:off x="6156160" y="1925979"/>
            <a:ext cx="288000" cy="28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491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feld 19"/>
          <p:cNvSpPr txBox="1"/>
          <p:nvPr/>
        </p:nvSpPr>
        <p:spPr>
          <a:xfrm>
            <a:off x="3587836" y="627534"/>
            <a:ext cx="1968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Psalm 119,9 – 16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6728" y="1494000"/>
            <a:ext cx="5190543" cy="2880000"/>
          </a:xfrm>
          <a:prstGeom prst="rect">
            <a:avLst/>
          </a:prstGeom>
        </p:spPr>
      </p:pic>
      <p:sp>
        <p:nvSpPr>
          <p:cNvPr id="21" name="Ellipse 20"/>
          <p:cNvSpPr/>
          <p:nvPr/>
        </p:nvSpPr>
        <p:spPr>
          <a:xfrm>
            <a:off x="6338434" y="1919027"/>
            <a:ext cx="432048" cy="28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6372200" y="1563638"/>
            <a:ext cx="288000" cy="288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45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1043608" y="555526"/>
            <a:ext cx="7056784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/>
              <a:t>Jesu wundersame Wege mit den Seinen</a:t>
            </a:r>
          </a:p>
          <a:p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3311860" y="12035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Psalm 119,67.71.75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971600" y="1993896"/>
            <a:ext cx="435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2"/>
                </a:solidFill>
              </a:rPr>
              <a:t>1.  Merke: Der Irrweg ist der </a:t>
            </a:r>
            <a:r>
              <a:rPr lang="de-DE" b="1" dirty="0" err="1" smtClean="0">
                <a:solidFill>
                  <a:schemeClr val="bg2"/>
                </a:solidFill>
              </a:rPr>
              <a:t>Herzweg</a:t>
            </a:r>
            <a:r>
              <a:rPr lang="de-DE" b="1" dirty="0" smtClean="0">
                <a:solidFill>
                  <a:schemeClr val="bg2"/>
                </a:solidFill>
              </a:rPr>
              <a:t>!</a:t>
            </a:r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131590"/>
            <a:ext cx="2213928" cy="36004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3308898" y="4299942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>
                <a:solidFill>
                  <a:schemeClr val="bg2"/>
                </a:solidFill>
              </a:rPr>
              <a:t>Johannes Goßner (1773 – 1858)</a:t>
            </a:r>
          </a:p>
          <a:p>
            <a:r>
              <a:rPr lang="de-DE" sz="1000" dirty="0" smtClean="0">
                <a:solidFill>
                  <a:schemeClr val="bg2"/>
                </a:solidFill>
              </a:rPr>
              <a:t>Das Herz des Menschen, 1964, 29. Aufl. </a:t>
            </a:r>
            <a:endParaRPr lang="de-DE" sz="1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1043608" y="555526"/>
            <a:ext cx="7056784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/>
              <a:t>Jesu wundersame Wege mit den Seinen</a:t>
            </a:r>
          </a:p>
          <a:p>
            <a:endParaRPr lang="de-DE" sz="2000" dirty="0"/>
          </a:p>
        </p:txBody>
      </p:sp>
      <p:sp>
        <p:nvSpPr>
          <p:cNvPr id="3" name="Textfeld 2"/>
          <p:cNvSpPr txBox="1"/>
          <p:nvPr/>
        </p:nvSpPr>
        <p:spPr>
          <a:xfrm>
            <a:off x="3311860" y="12035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Psalm 119,67.71.75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691680" y="1995686"/>
            <a:ext cx="435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2"/>
                </a:solidFill>
              </a:rPr>
              <a:t>1.  Merke: Der Irrweg ist der </a:t>
            </a:r>
            <a:r>
              <a:rPr lang="de-DE" b="1" dirty="0" err="1" smtClean="0">
                <a:solidFill>
                  <a:schemeClr val="bg2"/>
                </a:solidFill>
              </a:rPr>
              <a:t>Herzweg</a:t>
            </a:r>
            <a:r>
              <a:rPr lang="de-DE" b="1" dirty="0" smtClean="0">
                <a:solidFill>
                  <a:schemeClr val="bg2"/>
                </a:solidFill>
              </a:rPr>
              <a:t>!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691680" y="2420765"/>
            <a:ext cx="507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2"/>
                </a:solidFill>
              </a:rPr>
              <a:t>2.  Merke</a:t>
            </a:r>
            <a:r>
              <a:rPr lang="de-DE" b="1" dirty="0">
                <a:solidFill>
                  <a:schemeClr val="bg2"/>
                </a:solidFill>
              </a:rPr>
              <a:t>: Der </a:t>
            </a:r>
            <a:r>
              <a:rPr lang="de-DE" b="1" dirty="0" smtClean="0">
                <a:solidFill>
                  <a:schemeClr val="bg2"/>
                </a:solidFill>
              </a:rPr>
              <a:t>Demutsweg </a:t>
            </a:r>
            <a:r>
              <a:rPr lang="de-DE" b="1" dirty="0">
                <a:solidFill>
                  <a:schemeClr val="bg2"/>
                </a:solidFill>
              </a:rPr>
              <a:t>ist </a:t>
            </a:r>
            <a:r>
              <a:rPr lang="de-DE" b="1" dirty="0" smtClean="0">
                <a:solidFill>
                  <a:schemeClr val="bg2"/>
                </a:solidFill>
              </a:rPr>
              <a:t>der Kreuzweg!</a:t>
            </a:r>
            <a:endParaRPr lang="de-DE" b="1" dirty="0">
              <a:solidFill>
                <a:schemeClr val="bg2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691680" y="2859782"/>
            <a:ext cx="47165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b="1" dirty="0" smtClean="0">
                <a:solidFill>
                  <a:srgbClr val="FFFFFF"/>
                </a:solidFill>
              </a:rPr>
              <a:t>3.  Merke</a:t>
            </a:r>
            <a:r>
              <a:rPr lang="de-DE" b="1" dirty="0">
                <a:solidFill>
                  <a:srgbClr val="FFFFFF"/>
                </a:solidFill>
              </a:rPr>
              <a:t>: Der </a:t>
            </a:r>
            <a:r>
              <a:rPr lang="de-DE" b="1" dirty="0" err="1" smtClean="0">
                <a:solidFill>
                  <a:srgbClr val="FFFFFF"/>
                </a:solidFill>
              </a:rPr>
              <a:t>Wortweg</a:t>
            </a:r>
            <a:r>
              <a:rPr lang="de-DE" b="1" dirty="0" smtClean="0">
                <a:solidFill>
                  <a:srgbClr val="FFFFFF"/>
                </a:solidFill>
              </a:rPr>
              <a:t> </a:t>
            </a:r>
            <a:r>
              <a:rPr lang="de-DE" b="1" dirty="0">
                <a:solidFill>
                  <a:srgbClr val="FFFFFF"/>
                </a:solidFill>
              </a:rPr>
              <a:t>ist der </a:t>
            </a:r>
            <a:r>
              <a:rPr lang="de-DE" b="1" dirty="0" smtClean="0">
                <a:solidFill>
                  <a:srgbClr val="FFFFFF"/>
                </a:solidFill>
              </a:rPr>
              <a:t>Heilsweg</a:t>
            </a:r>
            <a:r>
              <a:rPr lang="de-DE" b="1" dirty="0">
                <a:solidFill>
                  <a:srgbClr val="FFFFFF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2960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Bildschirmpräsentation (16:9)</PresentationFormat>
  <Paragraphs>56</Paragraphs>
  <Slides>11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2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90</cp:revision>
  <dcterms:created xsi:type="dcterms:W3CDTF">2020-10-11T13:50:12Z</dcterms:created>
  <dcterms:modified xsi:type="dcterms:W3CDTF">2024-06-02T08:51:38Z</dcterms:modified>
</cp:coreProperties>
</file>