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57" r:id="rId4"/>
    <p:sldId id="259" r:id="rId5"/>
    <p:sldId id="258" r:id="rId6"/>
    <p:sldId id="260" r:id="rId7"/>
  </p:sldIdLst>
  <p:sldSz cx="9144000" cy="5143500" type="screen16x9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howGuides="1">
      <p:cViewPr varScale="1">
        <p:scale>
          <a:sx n="85" d="100"/>
          <a:sy n="85" d="100"/>
        </p:scale>
        <p:origin x="-630" y="-84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336381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C509-102C-462B-B50F-82851F4209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43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84797-D1FB-4B53-B7D5-133218432D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23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1" y="91679"/>
            <a:ext cx="1941513" cy="447913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91679"/>
            <a:ext cx="5676900" cy="447913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107B7-426B-44D1-9A9A-CD952FA6B2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383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615D9-A043-40BB-AEF1-D2640157FB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07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E9F78-6A0F-45C9-B78F-95A208784A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278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8085F-2477-45A5-8E07-6655ABA759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258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1" y="1203723"/>
            <a:ext cx="4037013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203723"/>
            <a:ext cx="4038600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48AA2-2D24-4C3C-BB0D-D52315DA6E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809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27A1-48BF-4F68-9130-92B56D3F21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143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8001D-F223-4731-96C1-A5DF3F313E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618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D6F77-1248-4724-9EC1-B7FB3FB096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584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50DBB-464D-45D2-8245-F852A912E8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3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D5F1E-434E-4660-8754-EF96308D09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998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F4272-D57A-42AC-8D96-C651436893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488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819F8-185A-4E66-81FD-E6DE664F52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964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748904"/>
            <a:ext cx="2055813" cy="3848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748904"/>
            <a:ext cx="6019800" cy="3848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41EEA-501B-486A-A8E8-808C31FF3E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702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748904"/>
            <a:ext cx="7770813" cy="107394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C50-F5B5-4557-90BA-64481099BC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29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772FC-9B34-4A69-B5DA-F4771998B9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76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1" y="1231106"/>
            <a:ext cx="3808413" cy="3339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231106"/>
            <a:ext cx="3810000" cy="3339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A3FD1-59B8-4F1E-B4DA-2446420A07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10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A4D6-5FD3-4DF3-BF05-C9EB4E0478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5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94489-E867-4A74-AD76-7BD24A48AA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09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2A4C0-7324-4EB9-928F-E087152AD1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72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09BB-63A1-44D6-B057-C070562A33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46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30A19-CB0A-422B-9297-BFD310E90F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47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8477250" cy="4629150"/>
            <a:chOff x="0" y="0"/>
            <a:chExt cx="5340" cy="3888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0" y="0"/>
              <a:ext cx="3862" cy="3888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860" y="0"/>
              <a:ext cx="3393" cy="3222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2187" y="0"/>
              <a:ext cx="2858" cy="2555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" name="Freeform 5"/>
            <p:cNvSpPr>
              <a:spLocks noChangeArrowheads="1"/>
            </p:cNvSpPr>
            <p:nvPr/>
          </p:nvSpPr>
          <p:spPr bwMode="auto">
            <a:xfrm>
              <a:off x="3055" y="0"/>
              <a:ext cx="2285" cy="2120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2075"/>
            <a:ext cx="777081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4686300"/>
            <a:ext cx="19034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4686300"/>
            <a:ext cx="28940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4686300"/>
            <a:ext cx="19034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27417A0-F6E2-49CC-A499-73293CA837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0313"/>
            <a:ext cx="7770813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8477250" cy="4629150"/>
            <a:chOff x="0" y="0"/>
            <a:chExt cx="5340" cy="3888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0" y="0"/>
              <a:ext cx="3862" cy="3888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860" y="0"/>
              <a:ext cx="3393" cy="3222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2187" y="0"/>
              <a:ext cx="2858" cy="2555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3055" y="0"/>
              <a:ext cx="2285" cy="2120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49300"/>
            <a:ext cx="777081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4686300"/>
            <a:ext cx="19034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4686300"/>
            <a:ext cx="28940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4686300"/>
            <a:ext cx="1903413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E481BFED-DC33-4351-8C6E-3ADB9228B7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987425"/>
            <a:ext cx="8064500" cy="28082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sz="3200" dirty="0" smtClean="0">
                <a:effectLst/>
                <a:latin typeface="Benelux" charset="0"/>
              </a:rPr>
              <a:t>Jesu Frage nach der zweiten Liebe</a:t>
            </a:r>
            <a:br>
              <a:rPr lang="de-DE" sz="3200" dirty="0" smtClean="0">
                <a:effectLst/>
                <a:latin typeface="Benelux" charset="0"/>
              </a:rPr>
            </a:br>
            <a:r>
              <a:rPr lang="de-DE" sz="3200" dirty="0" smtClean="0">
                <a:effectLst/>
                <a:latin typeface="Benelux" charset="0"/>
              </a:rPr>
              <a:t>offenbart bei uns noch manches Trübe!</a:t>
            </a:r>
            <a:br>
              <a:rPr lang="de-DE" sz="3200" dirty="0" smtClean="0">
                <a:effectLst/>
                <a:latin typeface="Benelux" charset="0"/>
              </a:rPr>
            </a:br>
            <a:r>
              <a:rPr lang="de-DE" sz="2000" dirty="0" smtClean="0">
                <a:latin typeface="Benelux" charset="0"/>
              </a:rPr>
              <a:t>Johannes 21,15 – 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/>
            </a:extLst>
          </p:cNvPr>
          <p:cNvSpPr/>
          <p:nvPr/>
        </p:nvSpPr>
        <p:spPr>
          <a:xfrm>
            <a:off x="1143000" y="2506663"/>
            <a:ext cx="412750" cy="2636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5" name="Rechteck 24">
            <a:extLst>
              <a:ext uri="{FF2B5EF4-FFF2-40B4-BE49-F238E27FC236}"/>
            </a:extLst>
          </p:cNvPr>
          <p:cNvSpPr/>
          <p:nvPr/>
        </p:nvSpPr>
        <p:spPr>
          <a:xfrm>
            <a:off x="1555750" y="2836863"/>
            <a:ext cx="412750" cy="2306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Rechteck 25">
            <a:extLst>
              <a:ext uri="{FF2B5EF4-FFF2-40B4-BE49-F238E27FC236}"/>
            </a:extLst>
          </p:cNvPr>
          <p:cNvSpPr/>
          <p:nvPr/>
        </p:nvSpPr>
        <p:spPr>
          <a:xfrm>
            <a:off x="1970088" y="3167063"/>
            <a:ext cx="411162" cy="19764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Rechteck 26">
            <a:extLst>
              <a:ext uri="{FF2B5EF4-FFF2-40B4-BE49-F238E27FC236}"/>
            </a:extLst>
          </p:cNvPr>
          <p:cNvSpPr/>
          <p:nvPr/>
        </p:nvSpPr>
        <p:spPr>
          <a:xfrm>
            <a:off x="2381250" y="3495675"/>
            <a:ext cx="412750" cy="16478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8" name="Rechteck 27">
            <a:extLst>
              <a:ext uri="{FF2B5EF4-FFF2-40B4-BE49-F238E27FC236}"/>
            </a:extLst>
          </p:cNvPr>
          <p:cNvSpPr/>
          <p:nvPr/>
        </p:nvSpPr>
        <p:spPr>
          <a:xfrm>
            <a:off x="2794000" y="3825875"/>
            <a:ext cx="412750" cy="1317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" name="Rechteck 28">
            <a:extLst>
              <a:ext uri="{FF2B5EF4-FFF2-40B4-BE49-F238E27FC236}"/>
            </a:extLst>
          </p:cNvPr>
          <p:cNvSpPr/>
          <p:nvPr/>
        </p:nvSpPr>
        <p:spPr>
          <a:xfrm>
            <a:off x="3206750" y="4156075"/>
            <a:ext cx="412750" cy="9874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0" name="Rechteck 29">
            <a:extLst>
              <a:ext uri="{FF2B5EF4-FFF2-40B4-BE49-F238E27FC236}"/>
            </a:extLst>
          </p:cNvPr>
          <p:cNvSpPr/>
          <p:nvPr/>
        </p:nvSpPr>
        <p:spPr>
          <a:xfrm>
            <a:off x="3619500" y="4487863"/>
            <a:ext cx="412750" cy="6556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1" name="Rechteck 30">
            <a:extLst>
              <a:ext uri="{FF2B5EF4-FFF2-40B4-BE49-F238E27FC236}"/>
            </a:extLst>
          </p:cNvPr>
          <p:cNvSpPr/>
          <p:nvPr/>
        </p:nvSpPr>
        <p:spPr>
          <a:xfrm>
            <a:off x="5111750" y="4487863"/>
            <a:ext cx="412750" cy="6556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Rechteck 31">
            <a:extLst>
              <a:ext uri="{FF2B5EF4-FFF2-40B4-BE49-F238E27FC236}"/>
            </a:extLst>
          </p:cNvPr>
          <p:cNvSpPr/>
          <p:nvPr/>
        </p:nvSpPr>
        <p:spPr>
          <a:xfrm>
            <a:off x="5524500" y="4156075"/>
            <a:ext cx="412750" cy="9874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3" name="Rechteck 32">
            <a:extLst>
              <a:ext uri="{FF2B5EF4-FFF2-40B4-BE49-F238E27FC236}"/>
            </a:extLst>
          </p:cNvPr>
          <p:cNvSpPr/>
          <p:nvPr/>
        </p:nvSpPr>
        <p:spPr>
          <a:xfrm>
            <a:off x="5937250" y="3825875"/>
            <a:ext cx="412750" cy="13176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4" name="Rechteck 33">
            <a:extLst>
              <a:ext uri="{FF2B5EF4-FFF2-40B4-BE49-F238E27FC236}"/>
            </a:extLst>
          </p:cNvPr>
          <p:cNvSpPr/>
          <p:nvPr/>
        </p:nvSpPr>
        <p:spPr>
          <a:xfrm>
            <a:off x="6350000" y="3495675"/>
            <a:ext cx="412750" cy="16478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5" name="Rechteck 34">
            <a:extLst>
              <a:ext uri="{FF2B5EF4-FFF2-40B4-BE49-F238E27FC236}"/>
            </a:extLst>
          </p:cNvPr>
          <p:cNvSpPr/>
          <p:nvPr/>
        </p:nvSpPr>
        <p:spPr>
          <a:xfrm>
            <a:off x="6762750" y="3167063"/>
            <a:ext cx="412750" cy="19764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Rechteck 35">
            <a:extLst>
              <a:ext uri="{FF2B5EF4-FFF2-40B4-BE49-F238E27FC236}"/>
            </a:extLst>
          </p:cNvPr>
          <p:cNvSpPr/>
          <p:nvPr/>
        </p:nvSpPr>
        <p:spPr>
          <a:xfrm>
            <a:off x="7175500" y="2836863"/>
            <a:ext cx="412750" cy="23066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7" name="Rechteck 36">
            <a:extLst>
              <a:ext uri="{FF2B5EF4-FFF2-40B4-BE49-F238E27FC236}"/>
            </a:extLst>
          </p:cNvPr>
          <p:cNvSpPr/>
          <p:nvPr/>
        </p:nvSpPr>
        <p:spPr>
          <a:xfrm>
            <a:off x="7588250" y="2506663"/>
            <a:ext cx="412750" cy="2636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8" name="Rechteck 37">
            <a:extLst>
              <a:ext uri="{FF2B5EF4-FFF2-40B4-BE49-F238E27FC236}"/>
            </a:extLst>
          </p:cNvPr>
          <p:cNvSpPr/>
          <p:nvPr/>
        </p:nvSpPr>
        <p:spPr>
          <a:xfrm>
            <a:off x="4032250" y="4813300"/>
            <a:ext cx="1079500" cy="33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0" name="Textfeld 39">
            <a:extLst>
              <a:ext uri="{FF2B5EF4-FFF2-40B4-BE49-F238E27FC236}"/>
            </a:extLst>
          </p:cNvPr>
          <p:cNvSpPr txBox="1"/>
          <p:nvPr/>
        </p:nvSpPr>
        <p:spPr>
          <a:xfrm>
            <a:off x="1202690" y="77116"/>
            <a:ext cx="293721" cy="2430000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Einbildung und Selbstruhm</a:t>
            </a:r>
          </a:p>
        </p:txBody>
      </p:sp>
      <p:sp>
        <p:nvSpPr>
          <p:cNvPr id="41" name="Textfeld 40">
            <a:extLst>
              <a:ext uri="{FF2B5EF4-FFF2-40B4-BE49-F238E27FC236}"/>
            </a:extLst>
          </p:cNvPr>
          <p:cNvSpPr txBox="1"/>
          <p:nvPr/>
        </p:nvSpPr>
        <p:spPr>
          <a:xfrm>
            <a:off x="1614064" y="1459040"/>
            <a:ext cx="293721" cy="1375861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Schläfrigkeit</a:t>
            </a:r>
          </a:p>
        </p:txBody>
      </p:sp>
      <p:sp>
        <p:nvSpPr>
          <p:cNvPr id="42" name="Textfeld 41">
            <a:extLst>
              <a:ext uri="{FF2B5EF4-FFF2-40B4-BE49-F238E27FC236}"/>
            </a:extLst>
          </p:cNvPr>
          <p:cNvSpPr txBox="1"/>
          <p:nvPr/>
        </p:nvSpPr>
        <p:spPr>
          <a:xfrm>
            <a:off x="2028027" y="1459040"/>
            <a:ext cx="293721" cy="1703647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Gebetslosigkeit</a:t>
            </a:r>
          </a:p>
        </p:txBody>
      </p:sp>
      <p:sp>
        <p:nvSpPr>
          <p:cNvPr id="43" name="Textfeld 42">
            <a:extLst>
              <a:ext uri="{FF2B5EF4-FFF2-40B4-BE49-F238E27FC236}"/>
            </a:extLst>
          </p:cNvPr>
          <p:cNvSpPr txBox="1"/>
          <p:nvPr/>
        </p:nvSpPr>
        <p:spPr>
          <a:xfrm>
            <a:off x="2440838" y="1779662"/>
            <a:ext cx="293721" cy="1710812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Fleischlicher Eifer</a:t>
            </a:r>
          </a:p>
        </p:txBody>
      </p:sp>
      <p:sp>
        <p:nvSpPr>
          <p:cNvPr id="44" name="Textfeld 43">
            <a:extLst>
              <a:ext uri="{FF2B5EF4-FFF2-40B4-BE49-F238E27FC236}"/>
            </a:extLst>
          </p:cNvPr>
          <p:cNvSpPr txBox="1"/>
          <p:nvPr/>
        </p:nvSpPr>
        <p:spPr>
          <a:xfrm>
            <a:off x="2852787" y="1779661"/>
            <a:ext cx="293721" cy="2043375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Entfernung von Jesus</a:t>
            </a:r>
          </a:p>
        </p:txBody>
      </p:sp>
      <p:sp>
        <p:nvSpPr>
          <p:cNvPr id="45" name="Textfeld 44">
            <a:extLst>
              <a:ext uri="{FF2B5EF4-FFF2-40B4-BE49-F238E27FC236}"/>
            </a:extLst>
          </p:cNvPr>
          <p:cNvSpPr txBox="1"/>
          <p:nvPr/>
        </p:nvSpPr>
        <p:spPr>
          <a:xfrm>
            <a:off x="3265600" y="1723438"/>
            <a:ext cx="293721" cy="2430000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Unerlaubte Gemeinschaft</a:t>
            </a:r>
          </a:p>
        </p:txBody>
      </p:sp>
      <p:sp>
        <p:nvSpPr>
          <p:cNvPr id="46" name="Textfeld 45">
            <a:extLst>
              <a:ext uri="{FF2B5EF4-FFF2-40B4-BE49-F238E27FC236}"/>
            </a:extLst>
          </p:cNvPr>
          <p:cNvSpPr txBox="1"/>
          <p:nvPr/>
        </p:nvSpPr>
        <p:spPr>
          <a:xfrm>
            <a:off x="3678411" y="2507114"/>
            <a:ext cx="293721" cy="1972577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Offene Verleugnung</a:t>
            </a:r>
          </a:p>
        </p:txBody>
      </p:sp>
      <p:sp>
        <p:nvSpPr>
          <p:cNvPr id="47" name="Textfeld 46">
            <a:extLst>
              <a:ext uri="{FF2B5EF4-FFF2-40B4-BE49-F238E27FC236}"/>
            </a:extLst>
          </p:cNvPr>
          <p:cNvSpPr txBox="1"/>
          <p:nvPr/>
        </p:nvSpPr>
        <p:spPr>
          <a:xfrm>
            <a:off x="5173063" y="2801347"/>
            <a:ext cx="293721" cy="1684815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Fürbitte Jesu</a:t>
            </a:r>
          </a:p>
        </p:txBody>
      </p:sp>
      <p:sp>
        <p:nvSpPr>
          <p:cNvPr id="48" name="Textfeld 47">
            <a:extLst>
              <a:ext uri="{FF2B5EF4-FFF2-40B4-BE49-F238E27FC236}"/>
            </a:extLst>
          </p:cNvPr>
          <p:cNvSpPr txBox="1"/>
          <p:nvPr/>
        </p:nvSpPr>
        <p:spPr>
          <a:xfrm>
            <a:off x="5582956" y="2853366"/>
            <a:ext cx="293721" cy="1300072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Blick Jesu</a:t>
            </a:r>
          </a:p>
        </p:txBody>
      </p:sp>
      <p:sp>
        <p:nvSpPr>
          <p:cNvPr id="49" name="Textfeld 48">
            <a:extLst>
              <a:ext uri="{FF2B5EF4-FFF2-40B4-BE49-F238E27FC236}"/>
            </a:extLst>
          </p:cNvPr>
          <p:cNvSpPr txBox="1"/>
          <p:nvPr/>
        </p:nvSpPr>
        <p:spPr>
          <a:xfrm>
            <a:off x="5997495" y="2275473"/>
            <a:ext cx="293721" cy="1547563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Buße, </a:t>
            </a:r>
            <a:r>
              <a:rPr lang="de-DE" sz="1200" b="1" dirty="0" err="1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Zerbruch</a:t>
            </a:r>
            <a:endParaRPr lang="de-DE" sz="1200" b="1" dirty="0">
              <a:solidFill>
                <a:srgbClr val="00FF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Textfeld 49">
            <a:extLst>
              <a:ext uri="{FF2B5EF4-FFF2-40B4-BE49-F238E27FC236}"/>
            </a:extLst>
          </p:cNvPr>
          <p:cNvSpPr txBox="1"/>
          <p:nvPr/>
        </p:nvSpPr>
        <p:spPr>
          <a:xfrm>
            <a:off x="6402777" y="1945490"/>
            <a:ext cx="293721" cy="1544984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Botschaft Jesu</a:t>
            </a:r>
          </a:p>
        </p:txBody>
      </p:sp>
      <p:sp>
        <p:nvSpPr>
          <p:cNvPr id="51" name="Textfeld 50">
            <a:extLst>
              <a:ext uri="{FF2B5EF4-FFF2-40B4-BE49-F238E27FC236}"/>
            </a:extLst>
          </p:cNvPr>
          <p:cNvSpPr txBox="1"/>
          <p:nvPr/>
        </p:nvSpPr>
        <p:spPr>
          <a:xfrm>
            <a:off x="6812524" y="807220"/>
            <a:ext cx="293721" cy="2353269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Persönliche Begegnung</a:t>
            </a:r>
          </a:p>
        </p:txBody>
      </p:sp>
      <p:sp>
        <p:nvSpPr>
          <p:cNvPr id="52" name="Textfeld 51">
            <a:extLst>
              <a:ext uri="{FF2B5EF4-FFF2-40B4-BE49-F238E27FC236}"/>
            </a:extLst>
          </p:cNvPr>
          <p:cNvSpPr txBox="1"/>
          <p:nvPr/>
        </p:nvSpPr>
        <p:spPr>
          <a:xfrm>
            <a:off x="7230201" y="1380414"/>
            <a:ext cx="293721" cy="1456476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Tieferführung</a:t>
            </a:r>
          </a:p>
        </p:txBody>
      </p:sp>
      <p:sp>
        <p:nvSpPr>
          <p:cNvPr id="53" name="Textfeld 52">
            <a:extLst>
              <a:ext uri="{FF2B5EF4-FFF2-40B4-BE49-F238E27FC236}"/>
            </a:extLst>
          </p:cNvPr>
          <p:cNvSpPr txBox="1"/>
          <p:nvPr/>
        </p:nvSpPr>
        <p:spPr>
          <a:xfrm>
            <a:off x="7652456" y="183972"/>
            <a:ext cx="293721" cy="2323143"/>
          </a:xfrm>
          <a:prstGeom prst="rect">
            <a:avLst/>
          </a:prstGeom>
          <a:noFill/>
        </p:spPr>
        <p:txBody>
          <a:bodyPr vert="vert270" lIns="54000" tIns="27000" rIns="54000" bIns="135000" anchor="ctr">
            <a:spAutoFit/>
          </a:bodyPr>
          <a:lstStyle/>
          <a:p>
            <a:pPr>
              <a:defRPr/>
            </a:pPr>
            <a:r>
              <a:rPr lang="de-DE" sz="1200" b="1" dirty="0">
                <a:solidFill>
                  <a:srgbClr val="00FF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Wiedereinsetzung i. d. Dienst</a:t>
            </a:r>
          </a:p>
        </p:txBody>
      </p:sp>
      <p:sp>
        <p:nvSpPr>
          <p:cNvPr id="56" name="Kreuz 55">
            <a:extLst>
              <a:ext uri="{FF2B5EF4-FFF2-40B4-BE49-F238E27FC236}"/>
            </a:extLst>
          </p:cNvPr>
          <p:cNvSpPr/>
          <p:nvPr/>
        </p:nvSpPr>
        <p:spPr>
          <a:xfrm>
            <a:off x="4186238" y="3621088"/>
            <a:ext cx="771525" cy="1193800"/>
          </a:xfrm>
          <a:custGeom>
            <a:avLst/>
            <a:gdLst>
              <a:gd name="connsiteX0" fmla="*/ 0 w 1305018"/>
              <a:gd name="connsiteY0" fmla="*/ 539325 h 1305018"/>
              <a:gd name="connsiteX1" fmla="*/ 539325 w 1305018"/>
              <a:gd name="connsiteY1" fmla="*/ 539325 h 1305018"/>
              <a:gd name="connsiteX2" fmla="*/ 539325 w 1305018"/>
              <a:gd name="connsiteY2" fmla="*/ 0 h 1305018"/>
              <a:gd name="connsiteX3" fmla="*/ 765693 w 1305018"/>
              <a:gd name="connsiteY3" fmla="*/ 0 h 1305018"/>
              <a:gd name="connsiteX4" fmla="*/ 765693 w 1305018"/>
              <a:gd name="connsiteY4" fmla="*/ 539325 h 1305018"/>
              <a:gd name="connsiteX5" fmla="*/ 1305018 w 1305018"/>
              <a:gd name="connsiteY5" fmla="*/ 539325 h 1305018"/>
              <a:gd name="connsiteX6" fmla="*/ 1305018 w 1305018"/>
              <a:gd name="connsiteY6" fmla="*/ 765693 h 1305018"/>
              <a:gd name="connsiteX7" fmla="*/ 765693 w 1305018"/>
              <a:gd name="connsiteY7" fmla="*/ 765693 h 1305018"/>
              <a:gd name="connsiteX8" fmla="*/ 765693 w 1305018"/>
              <a:gd name="connsiteY8" fmla="*/ 1305018 h 1305018"/>
              <a:gd name="connsiteX9" fmla="*/ 539325 w 1305018"/>
              <a:gd name="connsiteY9" fmla="*/ 1305018 h 1305018"/>
              <a:gd name="connsiteX10" fmla="*/ 539325 w 1305018"/>
              <a:gd name="connsiteY10" fmla="*/ 765693 h 1305018"/>
              <a:gd name="connsiteX11" fmla="*/ 0 w 1305018"/>
              <a:gd name="connsiteY11" fmla="*/ 765693 h 1305018"/>
              <a:gd name="connsiteX12" fmla="*/ 0 w 1305018"/>
              <a:gd name="connsiteY12" fmla="*/ 539325 h 1305018"/>
              <a:gd name="connsiteX0" fmla="*/ 0 w 1305018"/>
              <a:gd name="connsiteY0" fmla="*/ 539325 h 2041865"/>
              <a:gd name="connsiteX1" fmla="*/ 539325 w 1305018"/>
              <a:gd name="connsiteY1" fmla="*/ 539325 h 2041865"/>
              <a:gd name="connsiteX2" fmla="*/ 539325 w 1305018"/>
              <a:gd name="connsiteY2" fmla="*/ 0 h 2041865"/>
              <a:gd name="connsiteX3" fmla="*/ 765693 w 1305018"/>
              <a:gd name="connsiteY3" fmla="*/ 0 h 2041865"/>
              <a:gd name="connsiteX4" fmla="*/ 765693 w 1305018"/>
              <a:gd name="connsiteY4" fmla="*/ 539325 h 2041865"/>
              <a:gd name="connsiteX5" fmla="*/ 1305018 w 1305018"/>
              <a:gd name="connsiteY5" fmla="*/ 539325 h 2041865"/>
              <a:gd name="connsiteX6" fmla="*/ 1305018 w 1305018"/>
              <a:gd name="connsiteY6" fmla="*/ 765693 h 2041865"/>
              <a:gd name="connsiteX7" fmla="*/ 765693 w 1305018"/>
              <a:gd name="connsiteY7" fmla="*/ 765693 h 2041865"/>
              <a:gd name="connsiteX8" fmla="*/ 765693 w 1305018"/>
              <a:gd name="connsiteY8" fmla="*/ 2041865 h 2041865"/>
              <a:gd name="connsiteX9" fmla="*/ 539325 w 1305018"/>
              <a:gd name="connsiteY9" fmla="*/ 1305018 h 2041865"/>
              <a:gd name="connsiteX10" fmla="*/ 539325 w 1305018"/>
              <a:gd name="connsiteY10" fmla="*/ 765693 h 2041865"/>
              <a:gd name="connsiteX11" fmla="*/ 0 w 1305018"/>
              <a:gd name="connsiteY11" fmla="*/ 765693 h 2041865"/>
              <a:gd name="connsiteX12" fmla="*/ 0 w 1305018"/>
              <a:gd name="connsiteY12" fmla="*/ 539325 h 2041865"/>
              <a:gd name="connsiteX0" fmla="*/ 0 w 1305018"/>
              <a:gd name="connsiteY0" fmla="*/ 539325 h 2041865"/>
              <a:gd name="connsiteX1" fmla="*/ 539325 w 1305018"/>
              <a:gd name="connsiteY1" fmla="*/ 539325 h 2041865"/>
              <a:gd name="connsiteX2" fmla="*/ 539325 w 1305018"/>
              <a:gd name="connsiteY2" fmla="*/ 0 h 2041865"/>
              <a:gd name="connsiteX3" fmla="*/ 765693 w 1305018"/>
              <a:gd name="connsiteY3" fmla="*/ 0 h 2041865"/>
              <a:gd name="connsiteX4" fmla="*/ 765693 w 1305018"/>
              <a:gd name="connsiteY4" fmla="*/ 539325 h 2041865"/>
              <a:gd name="connsiteX5" fmla="*/ 1305018 w 1305018"/>
              <a:gd name="connsiteY5" fmla="*/ 539325 h 2041865"/>
              <a:gd name="connsiteX6" fmla="*/ 1305018 w 1305018"/>
              <a:gd name="connsiteY6" fmla="*/ 765693 h 2041865"/>
              <a:gd name="connsiteX7" fmla="*/ 765693 w 1305018"/>
              <a:gd name="connsiteY7" fmla="*/ 765693 h 2041865"/>
              <a:gd name="connsiteX8" fmla="*/ 765693 w 1305018"/>
              <a:gd name="connsiteY8" fmla="*/ 2041865 h 2041865"/>
              <a:gd name="connsiteX9" fmla="*/ 539325 w 1305018"/>
              <a:gd name="connsiteY9" fmla="*/ 2024110 h 2041865"/>
              <a:gd name="connsiteX10" fmla="*/ 539325 w 1305018"/>
              <a:gd name="connsiteY10" fmla="*/ 765693 h 2041865"/>
              <a:gd name="connsiteX11" fmla="*/ 0 w 1305018"/>
              <a:gd name="connsiteY11" fmla="*/ 765693 h 2041865"/>
              <a:gd name="connsiteX12" fmla="*/ 0 w 1305018"/>
              <a:gd name="connsiteY12" fmla="*/ 539325 h 2041865"/>
              <a:gd name="connsiteX0" fmla="*/ 0 w 1305018"/>
              <a:gd name="connsiteY0" fmla="*/ 539325 h 2028806"/>
              <a:gd name="connsiteX1" fmla="*/ 539325 w 1305018"/>
              <a:gd name="connsiteY1" fmla="*/ 539325 h 2028806"/>
              <a:gd name="connsiteX2" fmla="*/ 539325 w 1305018"/>
              <a:gd name="connsiteY2" fmla="*/ 0 h 2028806"/>
              <a:gd name="connsiteX3" fmla="*/ 765693 w 1305018"/>
              <a:gd name="connsiteY3" fmla="*/ 0 h 2028806"/>
              <a:gd name="connsiteX4" fmla="*/ 765693 w 1305018"/>
              <a:gd name="connsiteY4" fmla="*/ 539325 h 2028806"/>
              <a:gd name="connsiteX5" fmla="*/ 1305018 w 1305018"/>
              <a:gd name="connsiteY5" fmla="*/ 539325 h 2028806"/>
              <a:gd name="connsiteX6" fmla="*/ 1305018 w 1305018"/>
              <a:gd name="connsiteY6" fmla="*/ 765693 h 2028806"/>
              <a:gd name="connsiteX7" fmla="*/ 765693 w 1305018"/>
              <a:gd name="connsiteY7" fmla="*/ 765693 h 2028806"/>
              <a:gd name="connsiteX8" fmla="*/ 770916 w 1305018"/>
              <a:gd name="connsiteY8" fmla="*/ 2028806 h 2028806"/>
              <a:gd name="connsiteX9" fmla="*/ 539325 w 1305018"/>
              <a:gd name="connsiteY9" fmla="*/ 2024110 h 2028806"/>
              <a:gd name="connsiteX10" fmla="*/ 539325 w 1305018"/>
              <a:gd name="connsiteY10" fmla="*/ 765693 h 2028806"/>
              <a:gd name="connsiteX11" fmla="*/ 0 w 1305018"/>
              <a:gd name="connsiteY11" fmla="*/ 765693 h 2028806"/>
              <a:gd name="connsiteX12" fmla="*/ 0 w 1305018"/>
              <a:gd name="connsiteY12" fmla="*/ 539325 h 2028806"/>
              <a:gd name="connsiteX0" fmla="*/ 0 w 1305018"/>
              <a:gd name="connsiteY0" fmla="*/ 539325 h 2024109"/>
              <a:gd name="connsiteX1" fmla="*/ 539325 w 1305018"/>
              <a:gd name="connsiteY1" fmla="*/ 539325 h 2024109"/>
              <a:gd name="connsiteX2" fmla="*/ 539325 w 1305018"/>
              <a:gd name="connsiteY2" fmla="*/ 0 h 2024109"/>
              <a:gd name="connsiteX3" fmla="*/ 765693 w 1305018"/>
              <a:gd name="connsiteY3" fmla="*/ 0 h 2024109"/>
              <a:gd name="connsiteX4" fmla="*/ 765693 w 1305018"/>
              <a:gd name="connsiteY4" fmla="*/ 539325 h 2024109"/>
              <a:gd name="connsiteX5" fmla="*/ 1305018 w 1305018"/>
              <a:gd name="connsiteY5" fmla="*/ 539325 h 2024109"/>
              <a:gd name="connsiteX6" fmla="*/ 1305018 w 1305018"/>
              <a:gd name="connsiteY6" fmla="*/ 765693 h 2024109"/>
              <a:gd name="connsiteX7" fmla="*/ 765693 w 1305018"/>
              <a:gd name="connsiteY7" fmla="*/ 765693 h 2024109"/>
              <a:gd name="connsiteX8" fmla="*/ 755245 w 1305018"/>
              <a:gd name="connsiteY8" fmla="*/ 2020971 h 2024109"/>
              <a:gd name="connsiteX9" fmla="*/ 539325 w 1305018"/>
              <a:gd name="connsiteY9" fmla="*/ 2024110 h 2024109"/>
              <a:gd name="connsiteX10" fmla="*/ 539325 w 1305018"/>
              <a:gd name="connsiteY10" fmla="*/ 765693 h 2024109"/>
              <a:gd name="connsiteX11" fmla="*/ 0 w 1305018"/>
              <a:gd name="connsiteY11" fmla="*/ 765693 h 2024109"/>
              <a:gd name="connsiteX12" fmla="*/ 0 w 1305018"/>
              <a:gd name="connsiteY12" fmla="*/ 539325 h 2024109"/>
              <a:gd name="connsiteX0" fmla="*/ 0 w 1305018"/>
              <a:gd name="connsiteY0" fmla="*/ 539325 h 2024110"/>
              <a:gd name="connsiteX1" fmla="*/ 539325 w 1305018"/>
              <a:gd name="connsiteY1" fmla="*/ 539325 h 2024110"/>
              <a:gd name="connsiteX2" fmla="*/ 539325 w 1305018"/>
              <a:gd name="connsiteY2" fmla="*/ 0 h 2024110"/>
              <a:gd name="connsiteX3" fmla="*/ 765693 w 1305018"/>
              <a:gd name="connsiteY3" fmla="*/ 0 h 2024110"/>
              <a:gd name="connsiteX4" fmla="*/ 765693 w 1305018"/>
              <a:gd name="connsiteY4" fmla="*/ 539325 h 2024110"/>
              <a:gd name="connsiteX5" fmla="*/ 1305018 w 1305018"/>
              <a:gd name="connsiteY5" fmla="*/ 539325 h 2024110"/>
              <a:gd name="connsiteX6" fmla="*/ 1305018 w 1305018"/>
              <a:gd name="connsiteY6" fmla="*/ 765693 h 2024110"/>
              <a:gd name="connsiteX7" fmla="*/ 765693 w 1305018"/>
              <a:gd name="connsiteY7" fmla="*/ 765693 h 2024110"/>
              <a:gd name="connsiteX8" fmla="*/ 760469 w 1305018"/>
              <a:gd name="connsiteY8" fmla="*/ 2018359 h 2024110"/>
              <a:gd name="connsiteX9" fmla="*/ 539325 w 1305018"/>
              <a:gd name="connsiteY9" fmla="*/ 2024110 h 2024110"/>
              <a:gd name="connsiteX10" fmla="*/ 539325 w 1305018"/>
              <a:gd name="connsiteY10" fmla="*/ 765693 h 2024110"/>
              <a:gd name="connsiteX11" fmla="*/ 0 w 1305018"/>
              <a:gd name="connsiteY11" fmla="*/ 765693 h 2024110"/>
              <a:gd name="connsiteX12" fmla="*/ 0 w 1305018"/>
              <a:gd name="connsiteY12" fmla="*/ 539325 h 2024110"/>
              <a:gd name="connsiteX0" fmla="*/ 0 w 1305018"/>
              <a:gd name="connsiteY0" fmla="*/ 539325 h 2024110"/>
              <a:gd name="connsiteX1" fmla="*/ 539325 w 1305018"/>
              <a:gd name="connsiteY1" fmla="*/ 539325 h 2024110"/>
              <a:gd name="connsiteX2" fmla="*/ 539325 w 1305018"/>
              <a:gd name="connsiteY2" fmla="*/ 0 h 2024110"/>
              <a:gd name="connsiteX3" fmla="*/ 765693 w 1305018"/>
              <a:gd name="connsiteY3" fmla="*/ 0 h 2024110"/>
              <a:gd name="connsiteX4" fmla="*/ 765693 w 1305018"/>
              <a:gd name="connsiteY4" fmla="*/ 539325 h 2024110"/>
              <a:gd name="connsiteX5" fmla="*/ 1305018 w 1305018"/>
              <a:gd name="connsiteY5" fmla="*/ 539325 h 2024110"/>
              <a:gd name="connsiteX6" fmla="*/ 1305018 w 1305018"/>
              <a:gd name="connsiteY6" fmla="*/ 765693 h 2024110"/>
              <a:gd name="connsiteX7" fmla="*/ 765693 w 1305018"/>
              <a:gd name="connsiteY7" fmla="*/ 765693 h 2024110"/>
              <a:gd name="connsiteX8" fmla="*/ 760469 w 1305018"/>
              <a:gd name="connsiteY8" fmla="*/ 2023584 h 2024110"/>
              <a:gd name="connsiteX9" fmla="*/ 539325 w 1305018"/>
              <a:gd name="connsiteY9" fmla="*/ 2024110 h 2024110"/>
              <a:gd name="connsiteX10" fmla="*/ 539325 w 1305018"/>
              <a:gd name="connsiteY10" fmla="*/ 765693 h 2024110"/>
              <a:gd name="connsiteX11" fmla="*/ 0 w 1305018"/>
              <a:gd name="connsiteY11" fmla="*/ 765693 h 2024110"/>
              <a:gd name="connsiteX12" fmla="*/ 0 w 1305018"/>
              <a:gd name="connsiteY12" fmla="*/ 539325 h 202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5018" h="2024110">
                <a:moveTo>
                  <a:pt x="0" y="539325"/>
                </a:moveTo>
                <a:lnTo>
                  <a:pt x="539325" y="539325"/>
                </a:lnTo>
                <a:lnTo>
                  <a:pt x="539325" y="0"/>
                </a:lnTo>
                <a:lnTo>
                  <a:pt x="765693" y="0"/>
                </a:lnTo>
                <a:lnTo>
                  <a:pt x="765693" y="539325"/>
                </a:lnTo>
                <a:lnTo>
                  <a:pt x="1305018" y="539325"/>
                </a:lnTo>
                <a:lnTo>
                  <a:pt x="1305018" y="765693"/>
                </a:lnTo>
                <a:lnTo>
                  <a:pt x="765693" y="765693"/>
                </a:lnTo>
                <a:cubicBezTo>
                  <a:pt x="762210" y="1184119"/>
                  <a:pt x="763952" y="1605158"/>
                  <a:pt x="760469" y="2023584"/>
                </a:cubicBezTo>
                <a:lnTo>
                  <a:pt x="539325" y="2024110"/>
                </a:lnTo>
                <a:lnTo>
                  <a:pt x="539325" y="765693"/>
                </a:lnTo>
                <a:lnTo>
                  <a:pt x="0" y="765693"/>
                </a:lnTo>
                <a:lnTo>
                  <a:pt x="0" y="53932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57" name="Textfeld 56">
            <a:extLst>
              <a:ext uri="{FF2B5EF4-FFF2-40B4-BE49-F238E27FC236}"/>
            </a:extLst>
          </p:cNvPr>
          <p:cNvSpPr txBox="1"/>
          <p:nvPr/>
        </p:nvSpPr>
        <p:spPr>
          <a:xfrm>
            <a:off x="1042988" y="4784725"/>
            <a:ext cx="6858000" cy="34607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>
              <a:defRPr/>
            </a:pPr>
            <a:r>
              <a:rPr lang="de-DE" sz="18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DER da heilt, die zerbrochenen Herzens sind… (Ps. 147,3)</a:t>
            </a:r>
          </a:p>
        </p:txBody>
      </p:sp>
      <p:sp>
        <p:nvSpPr>
          <p:cNvPr id="4129" name="Textfeld 57"/>
          <p:cNvSpPr txBox="1">
            <a:spLocks noChangeArrowheads="1"/>
          </p:cNvSpPr>
          <p:nvPr/>
        </p:nvSpPr>
        <p:spPr bwMode="auto">
          <a:xfrm>
            <a:off x="2341563" y="184150"/>
            <a:ext cx="44608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de-DE" sz="1800" b="1">
                <a:latin typeface="Arial" charset="0"/>
                <a:cs typeface="Arial" charset="0"/>
              </a:rPr>
              <a:t>VERSAGEN UND ZURECHTBRINGUNG </a:t>
            </a:r>
            <a:br>
              <a:rPr lang="de-DE" sz="1800" b="1">
                <a:latin typeface="Arial" charset="0"/>
                <a:cs typeface="Arial" charset="0"/>
              </a:rPr>
            </a:br>
            <a:r>
              <a:rPr lang="de-DE" sz="1800" b="1">
                <a:latin typeface="Arial" charset="0"/>
                <a:cs typeface="Arial" charset="0"/>
              </a:rPr>
              <a:t>IM LEBEN DES PETRUS</a:t>
            </a:r>
          </a:p>
        </p:txBody>
      </p:sp>
      <p:sp>
        <p:nvSpPr>
          <p:cNvPr id="4130" name="Textfeld 58"/>
          <p:cNvSpPr txBox="1">
            <a:spLocks noChangeArrowheads="1"/>
          </p:cNvSpPr>
          <p:nvPr/>
        </p:nvSpPr>
        <p:spPr bwMode="auto">
          <a:xfrm rot="2400000">
            <a:off x="1941513" y="1301750"/>
            <a:ext cx="24288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de-DE" sz="1600" b="1">
                <a:solidFill>
                  <a:srgbClr val="FFC000"/>
                </a:solidFill>
                <a:latin typeface="Arial" charset="0"/>
                <a:cs typeface="Arial" charset="0"/>
              </a:rPr>
              <a:t>7 SCHRITTE ABWÄRTS</a:t>
            </a:r>
          </a:p>
        </p:txBody>
      </p:sp>
      <p:sp>
        <p:nvSpPr>
          <p:cNvPr id="60" name="Textfeld 59">
            <a:extLst>
              <a:ext uri="{FF2B5EF4-FFF2-40B4-BE49-F238E27FC236}"/>
            </a:extLst>
          </p:cNvPr>
          <p:cNvSpPr txBox="1"/>
          <p:nvPr/>
        </p:nvSpPr>
        <p:spPr>
          <a:xfrm rot="19200000">
            <a:off x="4722813" y="1260475"/>
            <a:ext cx="2552700" cy="315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de-DE" sz="1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 SCHRITTE AUFWÄRTS</a:t>
            </a:r>
          </a:p>
        </p:txBody>
      </p:sp>
      <p:sp>
        <p:nvSpPr>
          <p:cNvPr id="4132" name="Textfeld 60"/>
          <p:cNvSpPr txBox="1">
            <a:spLocks noChangeArrowheads="1"/>
          </p:cNvSpPr>
          <p:nvPr/>
        </p:nvSpPr>
        <p:spPr bwMode="auto">
          <a:xfrm>
            <a:off x="1143000" y="2506663"/>
            <a:ext cx="4111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Mt 26, 33-35</a:t>
            </a:r>
          </a:p>
        </p:txBody>
      </p:sp>
      <p:sp>
        <p:nvSpPr>
          <p:cNvPr id="4133" name="Textfeld 61"/>
          <p:cNvSpPr txBox="1">
            <a:spLocks noChangeArrowheads="1"/>
          </p:cNvSpPr>
          <p:nvPr/>
        </p:nvSpPr>
        <p:spPr bwMode="auto">
          <a:xfrm>
            <a:off x="1555750" y="2838450"/>
            <a:ext cx="412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Mt 26, 40</a:t>
            </a:r>
          </a:p>
        </p:txBody>
      </p:sp>
      <p:sp>
        <p:nvSpPr>
          <p:cNvPr id="4134" name="Textfeld 62"/>
          <p:cNvSpPr txBox="1">
            <a:spLocks noChangeArrowheads="1"/>
          </p:cNvSpPr>
          <p:nvPr/>
        </p:nvSpPr>
        <p:spPr bwMode="auto">
          <a:xfrm>
            <a:off x="1970088" y="3170238"/>
            <a:ext cx="4111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Mt 26, 41-45</a:t>
            </a:r>
          </a:p>
        </p:txBody>
      </p:sp>
      <p:sp>
        <p:nvSpPr>
          <p:cNvPr id="4135" name="Textfeld 63"/>
          <p:cNvSpPr txBox="1">
            <a:spLocks noChangeArrowheads="1"/>
          </p:cNvSpPr>
          <p:nvPr/>
        </p:nvSpPr>
        <p:spPr bwMode="auto">
          <a:xfrm>
            <a:off x="2382838" y="3500438"/>
            <a:ext cx="412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Mt 26, 51-54</a:t>
            </a:r>
          </a:p>
        </p:txBody>
      </p:sp>
      <p:sp>
        <p:nvSpPr>
          <p:cNvPr id="4136" name="Textfeld 64"/>
          <p:cNvSpPr txBox="1">
            <a:spLocks noChangeArrowheads="1"/>
          </p:cNvSpPr>
          <p:nvPr/>
        </p:nvSpPr>
        <p:spPr bwMode="auto">
          <a:xfrm>
            <a:off x="2797175" y="3832225"/>
            <a:ext cx="4111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Mt 26, 56</a:t>
            </a:r>
          </a:p>
        </p:txBody>
      </p:sp>
      <p:sp>
        <p:nvSpPr>
          <p:cNvPr id="4137" name="Textfeld 65"/>
          <p:cNvSpPr txBox="1">
            <a:spLocks noChangeArrowheads="1"/>
          </p:cNvSpPr>
          <p:nvPr/>
        </p:nvSpPr>
        <p:spPr bwMode="auto">
          <a:xfrm>
            <a:off x="3209925" y="4164013"/>
            <a:ext cx="412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latin typeface="Arial Narrow" pitchFamily="34" charset="0"/>
                <a:cs typeface="Arial" charset="0"/>
              </a:rPr>
              <a:t>Lk 22, 55</a:t>
            </a:r>
          </a:p>
        </p:txBody>
      </p:sp>
      <p:sp>
        <p:nvSpPr>
          <p:cNvPr id="4138" name="Textfeld 66"/>
          <p:cNvSpPr txBox="1">
            <a:spLocks noChangeArrowheads="1"/>
          </p:cNvSpPr>
          <p:nvPr/>
        </p:nvSpPr>
        <p:spPr bwMode="auto">
          <a:xfrm>
            <a:off x="3624263" y="4494213"/>
            <a:ext cx="411162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latin typeface="Arial Narrow" pitchFamily="34" charset="0"/>
                <a:cs typeface="Arial" charset="0"/>
              </a:rPr>
              <a:t>Mt 26, 70-75</a:t>
            </a:r>
          </a:p>
        </p:txBody>
      </p:sp>
      <p:sp>
        <p:nvSpPr>
          <p:cNvPr id="4139" name="Textfeld 67"/>
          <p:cNvSpPr txBox="1">
            <a:spLocks noChangeArrowheads="1"/>
          </p:cNvSpPr>
          <p:nvPr/>
        </p:nvSpPr>
        <p:spPr bwMode="auto">
          <a:xfrm>
            <a:off x="5111750" y="4484688"/>
            <a:ext cx="4111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latin typeface="Arial Narrow" pitchFamily="34" charset="0"/>
                <a:cs typeface="Arial" charset="0"/>
              </a:rPr>
              <a:t>Lk 22, 32</a:t>
            </a:r>
          </a:p>
        </p:txBody>
      </p:sp>
      <p:sp>
        <p:nvSpPr>
          <p:cNvPr id="4140" name="Textfeld 68"/>
          <p:cNvSpPr txBox="1">
            <a:spLocks noChangeArrowheads="1"/>
          </p:cNvSpPr>
          <p:nvPr/>
        </p:nvSpPr>
        <p:spPr bwMode="auto">
          <a:xfrm>
            <a:off x="5524500" y="4157663"/>
            <a:ext cx="412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latin typeface="Arial Narrow" pitchFamily="34" charset="0"/>
                <a:cs typeface="Arial" charset="0"/>
              </a:rPr>
              <a:t>Lk 22, 61</a:t>
            </a:r>
          </a:p>
        </p:txBody>
      </p:sp>
      <p:sp>
        <p:nvSpPr>
          <p:cNvPr id="4141" name="Textfeld 69"/>
          <p:cNvSpPr txBox="1">
            <a:spLocks noChangeArrowheads="1"/>
          </p:cNvSpPr>
          <p:nvPr/>
        </p:nvSpPr>
        <p:spPr bwMode="auto">
          <a:xfrm>
            <a:off x="5937250" y="3832225"/>
            <a:ext cx="4111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r>
              <a:rPr lang="de-DE" sz="90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Lk 22, 62</a:t>
            </a:r>
          </a:p>
        </p:txBody>
      </p:sp>
      <p:sp>
        <p:nvSpPr>
          <p:cNvPr id="4142" name="Textfeld 70"/>
          <p:cNvSpPr txBox="1">
            <a:spLocks noChangeArrowheads="1"/>
          </p:cNvSpPr>
          <p:nvPr/>
        </p:nvSpPr>
        <p:spPr bwMode="auto">
          <a:xfrm>
            <a:off x="6350000" y="3495675"/>
            <a:ext cx="412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34290" rIns="54000" bIns="34290">
            <a:spAutoFit/>
          </a:bodyPr>
          <a:lstStyle/>
          <a:p>
            <a:pPr algn="ctr"/>
            <a:r>
              <a:rPr lang="de-DE" sz="90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Mk 16, 7</a:t>
            </a:r>
          </a:p>
        </p:txBody>
      </p:sp>
      <p:sp>
        <p:nvSpPr>
          <p:cNvPr id="4143" name="Textfeld 71"/>
          <p:cNvSpPr txBox="1">
            <a:spLocks noChangeArrowheads="1"/>
          </p:cNvSpPr>
          <p:nvPr/>
        </p:nvSpPr>
        <p:spPr bwMode="auto">
          <a:xfrm>
            <a:off x="6762750" y="3167063"/>
            <a:ext cx="4143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34290" rIns="54000" bIns="34290">
            <a:spAutoFit/>
          </a:bodyPr>
          <a:lstStyle/>
          <a:p>
            <a:pPr algn="ctr"/>
            <a:r>
              <a:rPr lang="de-DE" sz="90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1Kor 15,3-5</a:t>
            </a:r>
            <a:br>
              <a:rPr lang="de-DE" sz="900">
                <a:solidFill>
                  <a:schemeClr val="tx2"/>
                </a:solidFill>
                <a:latin typeface="Arial Narrow" pitchFamily="34" charset="0"/>
                <a:cs typeface="Arial" charset="0"/>
              </a:rPr>
            </a:br>
            <a:r>
              <a:rPr lang="de-DE" sz="90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Lk 24,34</a:t>
            </a:r>
          </a:p>
        </p:txBody>
      </p:sp>
      <p:sp>
        <p:nvSpPr>
          <p:cNvPr id="4144" name="Textfeld 72"/>
          <p:cNvSpPr txBox="1">
            <a:spLocks noChangeArrowheads="1"/>
          </p:cNvSpPr>
          <p:nvPr/>
        </p:nvSpPr>
        <p:spPr bwMode="auto">
          <a:xfrm>
            <a:off x="7177088" y="2838450"/>
            <a:ext cx="412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34290" rIns="27000" bIns="34290">
            <a:spAutoFit/>
          </a:bodyPr>
          <a:lstStyle/>
          <a:p>
            <a:pPr algn="ctr"/>
            <a:r>
              <a:rPr lang="de-DE" sz="90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Joh 21, 15-17</a:t>
            </a:r>
          </a:p>
        </p:txBody>
      </p:sp>
      <p:sp>
        <p:nvSpPr>
          <p:cNvPr id="4145" name="Textfeld 75"/>
          <p:cNvSpPr txBox="1">
            <a:spLocks noChangeArrowheads="1"/>
          </p:cNvSpPr>
          <p:nvPr/>
        </p:nvSpPr>
        <p:spPr bwMode="auto">
          <a:xfrm>
            <a:off x="7593013" y="2511425"/>
            <a:ext cx="4127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34290" rIns="27000" bIns="34290">
            <a:spAutoFit/>
          </a:bodyPr>
          <a:lstStyle/>
          <a:p>
            <a:pPr algn="ctr"/>
            <a:r>
              <a:rPr lang="de-DE" sz="90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Joh 21, 15-17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84188"/>
            <a:ext cx="7772400" cy="8572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sz="2800" dirty="0" smtClean="0">
                <a:effectLst/>
                <a:latin typeface="Benelux" charset="0"/>
              </a:rPr>
              <a:t>Jesu Frage nach der zweiten Liebe</a:t>
            </a:r>
            <a:br>
              <a:rPr lang="de-DE" sz="2800" dirty="0" smtClean="0">
                <a:effectLst/>
                <a:latin typeface="Benelux" charset="0"/>
              </a:rPr>
            </a:br>
            <a:r>
              <a:rPr lang="de-DE" sz="2800" dirty="0" smtClean="0">
                <a:effectLst/>
                <a:latin typeface="Benelux" charset="0"/>
              </a:rPr>
              <a:t>offenbart bei uns noch manches Trübe!</a:t>
            </a:r>
            <a:br>
              <a:rPr lang="de-DE" sz="2800" dirty="0" smtClean="0">
                <a:effectLst/>
                <a:latin typeface="Benelux" charset="0"/>
              </a:rPr>
            </a:br>
            <a:r>
              <a:rPr lang="de-DE" sz="1400" dirty="0" smtClean="0">
                <a:latin typeface="Benelux" charset="0"/>
              </a:rPr>
              <a:t>Johannes 21,15 – 19</a:t>
            </a:r>
            <a:endParaRPr lang="de-DE" sz="2000" dirty="0" smtClean="0">
              <a:latin typeface="Benelux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2139950"/>
            <a:ext cx="8640763" cy="1317625"/>
          </a:xfrm>
        </p:spPr>
        <p:txBody>
          <a:bodyPr lIns="92160" tIns="46080" rIns="92160" bIns="46080"/>
          <a:lstStyle/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400" dirty="0" smtClean="0">
                <a:solidFill>
                  <a:srgbClr val="FFFF00"/>
                </a:solidFill>
                <a:latin typeface="Benelux" charset="0"/>
              </a:rPr>
              <a:t>Jesu Herzensfrage – zeigt unsere Herzenslage</a:t>
            </a:r>
          </a:p>
          <a:p>
            <a:pPr marL="1008063" lvl="1" indent="-608013" eaLnBrk="1" hangingPunct="1">
              <a:buClr>
                <a:schemeClr val="accent1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Ihr Kleingläubigen, warum seid ihr so furchtsam?</a:t>
            </a:r>
          </a:p>
          <a:p>
            <a:pPr marL="1008063" lvl="1" indent="-608013" eaLnBrk="1" hangingPunct="1">
              <a:buClr>
                <a:srgbClr val="00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Wer sagt ihr, dass ich sei?</a:t>
            </a:r>
          </a:p>
          <a:p>
            <a:pPr marL="1008063" lvl="1" indent="-608013" eaLnBrk="1" hangingPunct="1">
              <a:buClr>
                <a:srgbClr val="00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Wollt ihr auch weggehen?</a:t>
            </a:r>
          </a:p>
          <a:p>
            <a:pPr marL="1008063" lvl="1" indent="-608013" eaLnBrk="1" hangingPunct="1">
              <a:buClr>
                <a:srgbClr val="00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. . . habt ihr jemals Mangel gehabt?</a:t>
            </a:r>
          </a:p>
          <a:p>
            <a:pPr marL="1008063" lvl="1" indent="-608013" eaLnBrk="1" hangingPunct="1">
              <a:buClr>
                <a:srgbClr val="FF00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smtClean="0">
                <a:solidFill>
                  <a:srgbClr val="FF0000"/>
                </a:solidFill>
                <a:latin typeface="Benelux" charset="0"/>
              </a:rPr>
              <a:t>Hast du mich lieb?</a:t>
            </a:r>
            <a:endParaRPr lang="de-DE" sz="2000" dirty="0" smtClean="0">
              <a:solidFill>
                <a:srgbClr val="FFFF00"/>
              </a:solidFill>
              <a:latin typeface="Benelux" charset="0"/>
            </a:endParaRPr>
          </a:p>
          <a:p>
            <a:pPr marL="1008063" lvl="1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de-DE" sz="2000" dirty="0" smtClean="0">
              <a:solidFill>
                <a:srgbClr val="FFFF00"/>
              </a:solidFill>
              <a:latin typeface="Benelux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84188"/>
            <a:ext cx="7772400" cy="8572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sz="2800" dirty="0" smtClean="0">
                <a:effectLst/>
                <a:latin typeface="Benelux" charset="0"/>
              </a:rPr>
              <a:t>Jesu Frage nach der zweiten Liebe</a:t>
            </a:r>
            <a:br>
              <a:rPr lang="de-DE" sz="2800" dirty="0" smtClean="0">
                <a:effectLst/>
                <a:latin typeface="Benelux" charset="0"/>
              </a:rPr>
            </a:br>
            <a:r>
              <a:rPr lang="de-DE" sz="2800" dirty="0" smtClean="0">
                <a:effectLst/>
                <a:latin typeface="Benelux" charset="0"/>
              </a:rPr>
              <a:t>offenbart bei uns noch manches Trübe!</a:t>
            </a:r>
            <a:br>
              <a:rPr lang="de-DE" sz="2800" dirty="0" smtClean="0">
                <a:effectLst/>
                <a:latin typeface="Benelux" charset="0"/>
              </a:rPr>
            </a:br>
            <a:r>
              <a:rPr lang="de-DE" sz="1400" dirty="0" smtClean="0">
                <a:latin typeface="Benelux" charset="0"/>
              </a:rPr>
              <a:t>Johannes 21,15 – 19</a:t>
            </a:r>
            <a:endParaRPr lang="de-DE" sz="2000" dirty="0" smtClean="0">
              <a:latin typeface="Benelux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2139950"/>
            <a:ext cx="8640763" cy="2519363"/>
          </a:xfrm>
        </p:spPr>
        <p:txBody>
          <a:bodyPr lIns="92160" tIns="46080" rIns="92160" bIns="46080"/>
          <a:lstStyle/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400" dirty="0" smtClean="0">
                <a:solidFill>
                  <a:srgbClr val="FFFF00"/>
                </a:solidFill>
                <a:latin typeface="Benelux" charset="0"/>
              </a:rPr>
              <a:t>Jesu Herzensfrage – zeigt unsere Herzenslage</a:t>
            </a: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400" dirty="0" smtClean="0">
                <a:solidFill>
                  <a:srgbClr val="FFFF00"/>
                </a:solidFill>
                <a:latin typeface="Benelux" charset="0"/>
              </a:rPr>
              <a:t>Jesu Gewissensfrage – weckt unsere Herzensklage</a:t>
            </a:r>
          </a:p>
          <a:p>
            <a:pPr marL="1008063" lvl="1" indent="-608013" eaLnBrk="1" hangingPunct="1">
              <a:buClr>
                <a:srgbClr val="00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err="1" smtClean="0">
                <a:solidFill>
                  <a:srgbClr val="00FF00"/>
                </a:solidFill>
                <a:latin typeface="Benelux" charset="0"/>
              </a:rPr>
              <a:t>Agapas</a:t>
            </a: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 </a:t>
            </a:r>
            <a:r>
              <a:rPr lang="de-DE" sz="2000" dirty="0" err="1" smtClean="0">
                <a:solidFill>
                  <a:srgbClr val="00FF00"/>
                </a:solidFill>
                <a:latin typeface="Benelux" charset="0"/>
              </a:rPr>
              <a:t>me</a:t>
            </a: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? (Agape: Die Liebe, die aus dem Willen kommt)</a:t>
            </a:r>
          </a:p>
          <a:p>
            <a:pPr marL="1008063" lvl="1" indent="-608013" eaLnBrk="1" hangingPunct="1">
              <a:buClr>
                <a:srgbClr val="00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err="1" smtClean="0">
                <a:solidFill>
                  <a:srgbClr val="00FF00"/>
                </a:solidFill>
                <a:latin typeface="Benelux" charset="0"/>
              </a:rPr>
              <a:t>Philo</a:t>
            </a: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 se. (</a:t>
            </a:r>
            <a:r>
              <a:rPr lang="de-DE" sz="2000" dirty="0" err="1" smtClean="0">
                <a:solidFill>
                  <a:srgbClr val="00FF00"/>
                </a:solidFill>
                <a:latin typeface="Benelux" charset="0"/>
              </a:rPr>
              <a:t>Philia</a:t>
            </a: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: Die Liebe, die aus dem Gefühlt kommt)</a:t>
            </a:r>
          </a:p>
          <a:p>
            <a:pPr marL="1008063" lvl="1" indent="-608013" eaLnBrk="1" hangingPunct="1">
              <a:buClr>
                <a:srgbClr val="00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000" dirty="0" smtClean="0">
                <a:solidFill>
                  <a:srgbClr val="00FF00"/>
                </a:solidFill>
                <a:latin typeface="Benelux" charset="0"/>
              </a:rPr>
              <a:t>(Sexus / Eros: Die Liebe die aus dem Geschlechtstrieb 							kommt)</a:t>
            </a:r>
          </a:p>
          <a:p>
            <a:pPr marL="608013" indent="-608013" eaLnBrk="1" hangingPunct="1">
              <a:buClr>
                <a:srgbClr val="00FF00"/>
              </a:buClr>
              <a:buFont typeface="+mj-lt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de-DE" dirty="0" smtClean="0">
              <a:solidFill>
                <a:srgbClr val="FFFF00"/>
              </a:solidFill>
              <a:latin typeface="Benelux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84188"/>
            <a:ext cx="7772400" cy="8572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sz="2800" dirty="0" smtClean="0">
                <a:effectLst/>
                <a:latin typeface="Benelux" charset="0"/>
              </a:rPr>
              <a:t>Jesu Frage nach der zweiten Liebe</a:t>
            </a:r>
            <a:br>
              <a:rPr lang="de-DE" sz="2800" dirty="0" smtClean="0">
                <a:effectLst/>
                <a:latin typeface="Benelux" charset="0"/>
              </a:rPr>
            </a:br>
            <a:r>
              <a:rPr lang="de-DE" sz="2800" dirty="0" smtClean="0">
                <a:effectLst/>
                <a:latin typeface="Benelux" charset="0"/>
              </a:rPr>
              <a:t>offenbart bei uns noch manches Trübe!</a:t>
            </a:r>
            <a:br>
              <a:rPr lang="de-DE" sz="2800" dirty="0" smtClean="0">
                <a:effectLst/>
                <a:latin typeface="Benelux" charset="0"/>
              </a:rPr>
            </a:br>
            <a:r>
              <a:rPr lang="de-DE" sz="1400" dirty="0" smtClean="0">
                <a:latin typeface="Benelux" charset="0"/>
              </a:rPr>
              <a:t>Johannes 21,15 – 19</a:t>
            </a:r>
            <a:endParaRPr lang="de-DE" sz="2000" dirty="0" smtClean="0">
              <a:latin typeface="Benelux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850" y="2139950"/>
            <a:ext cx="8640763" cy="1317625"/>
          </a:xfrm>
        </p:spPr>
        <p:txBody>
          <a:bodyPr lIns="92160" tIns="46080" rIns="92160" bIns="46080"/>
          <a:lstStyle/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400" dirty="0" smtClean="0">
                <a:solidFill>
                  <a:srgbClr val="FFFF00"/>
                </a:solidFill>
                <a:latin typeface="Benelux" charset="0"/>
              </a:rPr>
              <a:t>Jesu Herzensfrage – zeigt unsere Herzenslage</a:t>
            </a: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400" dirty="0" smtClean="0">
                <a:solidFill>
                  <a:srgbClr val="FFFF00"/>
                </a:solidFill>
                <a:latin typeface="Benelux" charset="0"/>
              </a:rPr>
              <a:t>Jesu Gewissensfrage – weckt unsere Herzensklage</a:t>
            </a:r>
            <a:endParaRPr lang="de-DE" dirty="0" smtClean="0">
              <a:solidFill>
                <a:srgbClr val="FFFF00"/>
              </a:solidFill>
              <a:latin typeface="Benelux" charset="0"/>
            </a:endParaRP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400" dirty="0" smtClean="0">
                <a:solidFill>
                  <a:srgbClr val="FFFF00"/>
                </a:solidFill>
                <a:latin typeface="Benelux" charset="0"/>
              </a:rPr>
              <a:t>Jesu Prüfungsfrage – beleuchtet unsere Arbeitstage</a:t>
            </a: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sz="2400" dirty="0" smtClean="0">
                <a:solidFill>
                  <a:srgbClr val="FFFF00"/>
                </a:solidFill>
                <a:latin typeface="Benelux" charset="0"/>
              </a:rPr>
              <a:t>Jesu Lebensfrage – bereitet unsere letzten Tage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253</Words>
  <Application>Microsoft Office PowerPoint</Application>
  <PresentationFormat>Bildschirmpräsentation (16:9)</PresentationFormat>
  <Paragraphs>51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Times New Roman</vt:lpstr>
      <vt:lpstr>Lucida Sans Unicode</vt:lpstr>
      <vt:lpstr>Arial</vt:lpstr>
      <vt:lpstr>Benelux</vt:lpstr>
      <vt:lpstr>Arial Narrow</vt:lpstr>
      <vt:lpstr>Standarddesign</vt:lpstr>
      <vt:lpstr>1_Standarddesign</vt:lpstr>
      <vt:lpstr>Jesu Frage nach der zweiten Liebe offenbart bei uns noch manches Trübe! Johannes 21,15 – 19</vt:lpstr>
      <vt:lpstr>PowerPoint-Präsentation</vt:lpstr>
      <vt:lpstr>Jesu Frage nach der zweiten Liebe offenbart bei uns noch manches Trübe! Johannes 21,15 – 19</vt:lpstr>
      <vt:lpstr>Jesu Frage nach der zweiten Liebe offenbart bei uns noch manches Trübe! Johannes 21,15 – 19</vt:lpstr>
      <vt:lpstr>Jesu Frage nach der zweiten Liebe offenbart bei uns noch manches Trübe! Johannes 21,15 – 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TK</cp:lastModifiedBy>
  <cp:revision>14</cp:revision>
  <cp:lastPrinted>2021-06-19T08:32:54Z</cp:lastPrinted>
  <dcterms:created xsi:type="dcterms:W3CDTF">2011-02-08T16:30:20Z</dcterms:created>
  <dcterms:modified xsi:type="dcterms:W3CDTF">2021-06-27T16:53:33Z</dcterms:modified>
</cp:coreProperties>
</file>